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126_41AA1DC4.xml" ContentType="application/vnd.ms-powerpoint.comments+xml"/>
  <Override PartName="/ppt/comments/modernComment_140_D4B4D205.xml" ContentType="application/vnd.ms-powerpoint.comment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93" r:id="rId5"/>
    <p:sldId id="294" r:id="rId6"/>
    <p:sldId id="297" r:id="rId7"/>
    <p:sldId id="298" r:id="rId8"/>
    <p:sldId id="299" r:id="rId9"/>
    <p:sldId id="301" r:id="rId10"/>
    <p:sldId id="302" r:id="rId11"/>
    <p:sldId id="300" r:id="rId12"/>
    <p:sldId id="321" r:id="rId13"/>
    <p:sldId id="322" r:id="rId14"/>
    <p:sldId id="323" r:id="rId15"/>
    <p:sldId id="324" r:id="rId16"/>
    <p:sldId id="320" r:id="rId17"/>
    <p:sldId id="295" r:id="rId18"/>
    <p:sldId id="304" r:id="rId19"/>
    <p:sldId id="303" r:id="rId20"/>
    <p:sldId id="305" r:id="rId21"/>
    <p:sldId id="307" r:id="rId22"/>
    <p:sldId id="311" r:id="rId23"/>
    <p:sldId id="308" r:id="rId24"/>
    <p:sldId id="309" r:id="rId25"/>
    <p:sldId id="312" r:id="rId26"/>
    <p:sldId id="313" r:id="rId27"/>
    <p:sldId id="315" r:id="rId28"/>
    <p:sldId id="314" r:id="rId29"/>
    <p:sldId id="316" r:id="rId30"/>
    <p:sldId id="317" r:id="rId31"/>
    <p:sldId id="318" r:id="rId32"/>
    <p:sldId id="319" r:id="rId33"/>
    <p:sldId id="296" r:id="rId34"/>
    <p:sldId id="325" r:id="rId35"/>
    <p:sldId id="326" r:id="rId36"/>
    <p:sldId id="327" r:id="rId37"/>
    <p:sldId id="328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89CB29A-6858-9C5B-6E8D-D3FF6C21306C}" name="Bressan Helene" initials="BH" userId="S::h.bressan@brgm.fr::edb2baa9-d830-4036-bbf1-16a746e635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B1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C1187-F2F5-B7C0-48D5-915A9CF3D73B}" v="1" dt="2022-11-24T10:16:55.489"/>
    <p1510:client id="{4A8023C9-0F0B-E0AD-305F-72E8B86342AA}" v="2" dt="2022-11-24T09:26:16.614"/>
    <p1510:client id="{72EBFA70-8AC1-4729-911A-517CC9F0DC13}" v="2" dt="2022-11-24T09:30:19.313"/>
    <p1510:client id="{B82696A2-086C-4BE6-BDFD-114137CCBD7B}" v="44" dt="2022-11-24T09:20:16.608"/>
    <p1510:client id="{E04CE43A-6CF7-46B1-BE01-2B5BF28BDFA0}" v="128" dt="2022-11-24T09:19:51.827"/>
    <p1510:client id="{E441F215-E70C-2861-E69F-B6D350552175}" v="11" dt="2022-11-24T13:02:37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32" autoAdjust="0"/>
  </p:normalViewPr>
  <p:slideViewPr>
    <p:cSldViewPr snapToGrid="0">
      <p:cViewPr varScale="1">
        <p:scale>
          <a:sx n="73" d="100"/>
          <a:sy n="73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omments/modernComment_126_41AA1D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972441-6C3A-4504-A339-F90BE1C0FA2F}" authorId="{589CB29A-6858-9C5B-6E8D-D3FF6C21306C}" status="resolved" created="2022-11-24T09:11:13.569" complete="100000">
    <pc:sldMkLst xmlns:pc="http://schemas.microsoft.com/office/powerpoint/2013/main/command">
      <pc:docMk/>
      <pc:sldMk cId="1101667780" sldId="294"/>
    </pc:sldMkLst>
    <p188:txBody>
      <a:bodyPr/>
      <a:lstStyle/>
      <a:p>
        <a:r>
          <a:rPr lang="fr-FR"/>
          <a:t>Je ne mettrai pas "géologues" =&gt;  Un langage commun pour les Geosciences (pour ne pas limiter les thématiques)</a:t>
        </a:r>
      </a:p>
    </p188:txBody>
  </p188:cm>
</p188:cmLst>
</file>

<file path=ppt/comments/modernComment_140_D4B4D2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00C6EF0-AEE0-4F7E-8C6F-66FABEF59FAF}" authorId="{589CB29A-6858-9C5B-6E8D-D3FF6C21306C}" created="2022-11-24T09:18:40.685">
    <pc:sldMkLst xmlns:pc="http://schemas.microsoft.com/office/powerpoint/2013/main/command">
      <pc:docMk/>
      <pc:sldMk cId="3568620037" sldId="320"/>
    </pc:sldMkLst>
    <p188:txBody>
      <a:bodyPr/>
      <a:lstStyle/>
      <a:p>
        <a:r>
          <a:rPr lang="fr-FR"/>
          <a:t>Dans ce cas registres O&amp;M et registres de la Connaissance, je collerai les slides sur les "modèles utilisés" je vous les rajoute avant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D0438-813A-44C8-958E-0F1DFBF1F958}" type="doc">
      <dgm:prSet loTypeId="urn:microsoft.com/office/officeart/2005/8/layout/chevron2" loCatId="process" qsTypeId="urn:microsoft.com/office/officeart/2005/8/quickstyle/simple1" qsCatId="simple" csTypeId="urn:microsoft.com/office/officeart/2005/8/colors/accent3_3" csCatId="accent3" phldr="1"/>
      <dgm:spPr/>
    </dgm:pt>
    <dgm:pt modelId="{6C1CA239-2FB0-4299-89D1-F83D70E4DCF9}">
      <dgm:prSet phldrT="[Texte]"/>
      <dgm:spPr/>
      <dgm:t>
        <a:bodyPr/>
        <a:lstStyle/>
        <a:p>
          <a:r>
            <a:rPr lang="fr-FR"/>
            <a:t>2</a:t>
          </a:r>
        </a:p>
      </dgm:t>
    </dgm:pt>
    <dgm:pt modelId="{27406928-3533-4C95-8EA7-312F111EFB52}" type="parTrans" cxnId="{BA511BB7-7A0E-4D1D-B195-910D8E717551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FDD3CD0F-BBE8-4584-AEE1-2C6641E9B3A8}" type="sibTrans" cxnId="{BA511BB7-7A0E-4D1D-B195-910D8E717551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79CB3F6D-D4F2-4549-9555-9CF323FB6E6F}">
      <dgm:prSet phldrT="[Texte]"/>
      <dgm:spPr/>
      <dgm:t>
        <a:bodyPr/>
        <a:lstStyle/>
        <a:p>
          <a:r>
            <a:rPr lang="fr-FR"/>
            <a:t>3</a:t>
          </a:r>
        </a:p>
      </dgm:t>
    </dgm:pt>
    <dgm:pt modelId="{3602015A-FC5A-41E7-A6D5-AD3030ED7777}" type="parTrans" cxnId="{7B9823A5-CE3F-4B93-B62E-6A57FC4CF7F4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01C7A676-A2AB-4A26-98E0-006793505B41}" type="sibTrans" cxnId="{7B9823A5-CE3F-4B93-B62E-6A57FC4CF7F4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E2A21C24-A03B-4F33-B1F2-0F0E8C69F247}">
      <dgm:prSet phldrT="[Texte]"/>
      <dgm:spPr/>
      <dgm:t>
        <a:bodyPr/>
        <a:lstStyle/>
        <a:p>
          <a:r>
            <a:rPr lang="fr-FR"/>
            <a:t>4</a:t>
          </a:r>
        </a:p>
      </dgm:t>
    </dgm:pt>
    <dgm:pt modelId="{9FA796C3-A5F8-4B0F-B30D-E55137158AB1}" type="parTrans" cxnId="{52041AB2-A8E5-4290-9E09-C9EC9291C759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711BF8A2-D700-4D33-B9E6-4F74F0FE00C4}" type="sibTrans" cxnId="{52041AB2-A8E5-4290-9E09-C9EC9291C759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48B3B2A9-3EE9-4F17-9242-887B8CC83A4E}">
      <dgm:prSet phldrT="[Texte]"/>
      <dgm:spPr/>
      <dgm:t>
        <a:bodyPr/>
        <a:lstStyle/>
        <a:p>
          <a:r>
            <a:rPr lang="fr-FR"/>
            <a:t>6</a:t>
          </a:r>
        </a:p>
      </dgm:t>
    </dgm:pt>
    <dgm:pt modelId="{BFA00F4A-D33B-4B92-B1BF-385B7154FCBB}" type="parTrans" cxnId="{AA2FC416-677D-4E56-9F54-997F29E15A0A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645150A0-E469-4068-AECD-6A3036F2A873}" type="sibTrans" cxnId="{AA2FC416-677D-4E56-9F54-997F29E15A0A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A5B75479-E56B-49B0-8238-FB7246B77460}">
      <dgm:prSet/>
      <dgm:spPr/>
      <dgm:t>
        <a:bodyPr/>
        <a:lstStyle/>
        <a:p>
          <a:r>
            <a:rPr lang="fr-FR"/>
            <a:t>1</a:t>
          </a:r>
        </a:p>
      </dgm:t>
    </dgm:pt>
    <dgm:pt modelId="{401D9652-99CE-40C5-ABFC-067DF56CBFCD}" type="parTrans" cxnId="{427719DA-8ADB-4F1E-B370-6E6A3C24E6ED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D89B5CE9-1CBF-4BCD-B973-D2B2ACFEC863}" type="sibTrans" cxnId="{427719DA-8ADB-4F1E-B370-6E6A3C24E6ED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085CA0DB-34F7-405C-A6B9-835D03D05AC1}">
      <dgm:prSet phldrT="[Texte]"/>
      <dgm:spPr/>
      <dgm:t>
        <a:bodyPr/>
        <a:lstStyle/>
        <a:p>
          <a:r>
            <a:rPr lang="fr-FR"/>
            <a:t>Besoin de vocabulaires, registres</a:t>
          </a:r>
        </a:p>
      </dgm:t>
    </dgm:pt>
    <dgm:pt modelId="{72F104C5-233E-460C-937D-63CE55C12C3C}" type="parTrans" cxnId="{330A31DD-82CF-4CF7-ACDB-80C8B91FB989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29E20297-FC20-4B9D-97C9-9778A29A026C}" type="sibTrans" cxnId="{330A31DD-82CF-4CF7-ACDB-80C8B91FB989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C151402D-9587-4748-9399-B994914AE5C5}">
      <dgm:prSet/>
      <dgm:spPr/>
      <dgm:t>
        <a:bodyPr/>
        <a:lstStyle/>
        <a:p>
          <a:r>
            <a:rPr lang="fr-FR"/>
            <a:t>Définition des données</a:t>
          </a:r>
        </a:p>
      </dgm:t>
    </dgm:pt>
    <dgm:pt modelId="{2A10DA88-C013-4A38-9E53-609A185FA782}" type="parTrans" cxnId="{09F50021-8804-472F-BD1E-D56836DC5640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4EF856D0-CEFB-48E8-B357-5D729A4E3B9C}" type="sibTrans" cxnId="{09F50021-8804-472F-BD1E-D56836DC5640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91A60F2A-A4D5-4B17-B41B-47E149B724DD}">
      <dgm:prSet phldrT="[Texte]"/>
      <dgm:spPr/>
      <dgm:t>
        <a:bodyPr/>
        <a:lstStyle/>
        <a:p>
          <a:r>
            <a:rPr lang="fr-FR">
              <a:latin typeface="Arial" panose="020B0604020202020204"/>
            </a:rPr>
            <a:t>Échanges</a:t>
          </a:r>
          <a:r>
            <a:rPr lang="fr-FR"/>
            <a:t> avec les thématiciens</a:t>
          </a:r>
        </a:p>
      </dgm:t>
    </dgm:pt>
    <dgm:pt modelId="{33C94475-A7F3-4C64-A495-440A910A0939}" type="parTrans" cxnId="{66E008DB-F32A-4B12-A367-C9B7DE1FC0EE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854FA7E5-21C7-421F-99AD-2E8626356681}" type="sibTrans" cxnId="{66E008DB-F32A-4B12-A367-C9B7DE1FC0EE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B18C25E3-0B39-4000-BC88-D55CC8CAFF8B}">
      <dgm:prSet phldrT="[Texte]"/>
      <dgm:spPr/>
      <dgm:t>
        <a:bodyPr/>
        <a:lstStyle/>
        <a:p>
          <a:r>
            <a:rPr lang="fr-FR"/>
            <a:t>Structuration du registre</a:t>
          </a:r>
        </a:p>
      </dgm:t>
    </dgm:pt>
    <dgm:pt modelId="{F6488240-73C4-43E2-BA3D-AB6FADFD0ED5}" type="parTrans" cxnId="{BD05ABDA-A537-41E4-B569-09C7AAF9DA86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EB3E5C96-0FDB-4489-9FD2-999E0E968D6C}" type="sibTrans" cxnId="{BD05ABDA-A537-41E4-B569-09C7AAF9DA86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A6FB955F-6ECF-468F-BF9F-DCBE44CAF197}">
      <dgm:prSet phldrT="[Texte]"/>
      <dgm:spPr/>
      <dgm:t>
        <a:bodyPr/>
        <a:lstStyle/>
        <a:p>
          <a:r>
            <a:rPr lang="fr-FR"/>
            <a:t>Utilisation du registre</a:t>
          </a:r>
        </a:p>
      </dgm:t>
    </dgm:pt>
    <dgm:pt modelId="{D145F2D1-6B6D-421F-8B10-D97C0E1A4443}" type="parTrans" cxnId="{240E08E0-5C3A-4748-8C20-EFA48B5150DF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2EAF4355-30C7-497C-A515-14315BF511F4}" type="sibTrans" cxnId="{240E08E0-5C3A-4748-8C20-EFA48B5150DF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67D17659-EA62-44AB-ADAF-959DE256646D}">
      <dgm:prSet phldrT="[Texte]"/>
      <dgm:spPr/>
      <dgm:t>
        <a:bodyPr/>
        <a:lstStyle/>
        <a:p>
          <a:r>
            <a:rPr lang="fr-FR"/>
            <a:t>7</a:t>
          </a:r>
        </a:p>
      </dgm:t>
    </dgm:pt>
    <dgm:pt modelId="{A56ACFE1-D3E7-4133-B9FB-D2DEEBDC119D}" type="parTrans" cxnId="{EC23577A-A45F-435A-8B32-C5260AB299E3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BC4408EC-87FA-41A2-8E46-7D58BE220487}" type="sibTrans" cxnId="{EC23577A-A45F-435A-8B32-C5260AB299E3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8FA0E8E7-7DBF-4683-B955-D9411048FEA4}">
      <dgm:prSet/>
      <dgm:spPr/>
      <dgm:t>
        <a:bodyPr/>
        <a:lstStyle/>
        <a:p>
          <a:r>
            <a:rPr lang="fr-FR"/>
            <a:t>Initialisation du registre</a:t>
          </a:r>
        </a:p>
      </dgm:t>
    </dgm:pt>
    <dgm:pt modelId="{2A3A23BD-F3EE-4BE9-A29A-85849BAB6B3F}" type="parTrans" cxnId="{5B427D5E-8D46-45E7-8C2A-B39AB8BF53AA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0DDB6194-9333-407F-AC63-F1046444A320}" type="sibTrans" cxnId="{5B427D5E-8D46-45E7-8C2A-B39AB8BF53AA}">
      <dgm:prSet/>
      <dgm:spPr/>
      <dgm:t>
        <a:bodyPr/>
        <a:lstStyle/>
        <a:p>
          <a:endParaRPr lang="fr-FR">
            <a:solidFill>
              <a:srgbClr val="FF6600"/>
            </a:solidFill>
          </a:endParaRPr>
        </a:p>
      </dgm:t>
    </dgm:pt>
    <dgm:pt modelId="{DA89366D-5914-4B20-A641-A575CF0F4A28}">
      <dgm:prSet phldrT="[Texte]"/>
      <dgm:spPr/>
      <dgm:t>
        <a:bodyPr/>
        <a:lstStyle/>
        <a:p>
          <a:pPr rtl="0"/>
          <a:r>
            <a:rPr lang="fr-FR"/>
            <a:t>8</a:t>
          </a:r>
          <a:r>
            <a:rPr lang="fr-FR">
              <a:latin typeface="Arial" panose="020B0604020202020204"/>
            </a:rPr>
            <a:t> </a:t>
          </a:r>
          <a:endParaRPr lang="fr-FR"/>
        </a:p>
      </dgm:t>
    </dgm:pt>
    <dgm:pt modelId="{06090686-CDD8-4665-A756-56EDF33AA927}" type="parTrans" cxnId="{A7967A19-8B9A-43BB-A347-BF4B0E5443BC}">
      <dgm:prSet/>
      <dgm:spPr/>
      <dgm:t>
        <a:bodyPr/>
        <a:lstStyle/>
        <a:p>
          <a:endParaRPr lang="fr-FR"/>
        </a:p>
      </dgm:t>
    </dgm:pt>
    <dgm:pt modelId="{2471B164-962F-4334-800C-FC1C140F3CF8}" type="sibTrans" cxnId="{A7967A19-8B9A-43BB-A347-BF4B0E5443BC}">
      <dgm:prSet/>
      <dgm:spPr/>
      <dgm:t>
        <a:bodyPr/>
        <a:lstStyle/>
        <a:p>
          <a:endParaRPr lang="fr-FR"/>
        </a:p>
      </dgm:t>
    </dgm:pt>
    <dgm:pt modelId="{6FC5254E-3F09-4D0A-86A7-8EFB076B7709}">
      <dgm:prSet/>
      <dgm:spPr/>
      <dgm:t>
        <a:bodyPr/>
        <a:lstStyle/>
        <a:p>
          <a:pPr marL="0" marR="0" lvl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dirty="0"/>
            <a:t> Publication du registre</a:t>
          </a:r>
        </a:p>
      </dgm:t>
    </dgm:pt>
    <dgm:pt modelId="{6D225DDE-C9A9-4CFA-9FBA-381955423A86}" type="parTrans" cxnId="{8F4AE68E-1041-4EC6-A09D-D055A3098D21}">
      <dgm:prSet/>
      <dgm:spPr/>
      <dgm:t>
        <a:bodyPr/>
        <a:lstStyle/>
        <a:p>
          <a:endParaRPr lang="fr-FR"/>
        </a:p>
      </dgm:t>
    </dgm:pt>
    <dgm:pt modelId="{A844A6CB-DD33-4EB4-9C43-B54E80DD0075}" type="sibTrans" cxnId="{8F4AE68E-1041-4EC6-A09D-D055A3098D21}">
      <dgm:prSet/>
      <dgm:spPr/>
      <dgm:t>
        <a:bodyPr/>
        <a:lstStyle/>
        <a:p>
          <a:endParaRPr lang="fr-FR"/>
        </a:p>
      </dgm:t>
    </dgm:pt>
    <dgm:pt modelId="{5D09239C-018A-48D6-B27C-ED1A0B6BAB49}" type="pres">
      <dgm:prSet presAssocID="{E2ED0438-813A-44C8-958E-0F1DFBF1F958}" presName="linearFlow" presStyleCnt="0">
        <dgm:presLayoutVars>
          <dgm:dir/>
          <dgm:animLvl val="lvl"/>
          <dgm:resizeHandles val="exact"/>
        </dgm:presLayoutVars>
      </dgm:prSet>
      <dgm:spPr/>
    </dgm:pt>
    <dgm:pt modelId="{EB3642BD-138D-4852-B910-B3F15CF72F82}" type="pres">
      <dgm:prSet presAssocID="{A5B75479-E56B-49B0-8238-FB7246B77460}" presName="composite" presStyleCnt="0"/>
      <dgm:spPr/>
    </dgm:pt>
    <dgm:pt modelId="{AB4D46B0-CC6C-484A-937C-84618192116E}" type="pres">
      <dgm:prSet presAssocID="{A5B75479-E56B-49B0-8238-FB7246B77460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2D4F875-F8DE-4753-B936-F0C311AFA24B}" type="pres">
      <dgm:prSet presAssocID="{A5B75479-E56B-49B0-8238-FB7246B77460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8B9B8E-D91D-4E3C-BED2-34E8EE081FF3}" type="pres">
      <dgm:prSet presAssocID="{D89B5CE9-1CBF-4BCD-B973-D2B2ACFEC863}" presName="sp" presStyleCnt="0"/>
      <dgm:spPr/>
    </dgm:pt>
    <dgm:pt modelId="{BE519F4E-06E6-4E00-A5C9-9EC4BF7E7E98}" type="pres">
      <dgm:prSet presAssocID="{6C1CA239-2FB0-4299-89D1-F83D70E4DCF9}" presName="composite" presStyleCnt="0"/>
      <dgm:spPr/>
    </dgm:pt>
    <dgm:pt modelId="{2704BB6B-37F8-4386-9269-D6B14FFC3ECD}" type="pres">
      <dgm:prSet presAssocID="{6C1CA239-2FB0-4299-89D1-F83D70E4DCF9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CD01E85-A0A1-4892-86FD-7B23ADE5D3D8}" type="pres">
      <dgm:prSet presAssocID="{6C1CA239-2FB0-4299-89D1-F83D70E4DCF9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1E796B-EC19-4567-9D62-2ABDD3995E82}" type="pres">
      <dgm:prSet presAssocID="{FDD3CD0F-BBE8-4584-AEE1-2C6641E9B3A8}" presName="sp" presStyleCnt="0"/>
      <dgm:spPr/>
    </dgm:pt>
    <dgm:pt modelId="{FF09D1A5-BD3E-4010-98AD-E3481D3BCBA5}" type="pres">
      <dgm:prSet presAssocID="{79CB3F6D-D4F2-4549-9555-9CF323FB6E6F}" presName="composite" presStyleCnt="0"/>
      <dgm:spPr/>
    </dgm:pt>
    <dgm:pt modelId="{12175E75-C1DD-496A-BEC4-69C4A8C3B962}" type="pres">
      <dgm:prSet presAssocID="{79CB3F6D-D4F2-4549-9555-9CF323FB6E6F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22965C5-43DA-4CEF-A1F4-4C0A318EE444}" type="pres">
      <dgm:prSet presAssocID="{79CB3F6D-D4F2-4549-9555-9CF323FB6E6F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8486C0F-6491-44C3-AC28-1DEF2E82C405}" type="pres">
      <dgm:prSet presAssocID="{01C7A676-A2AB-4A26-98E0-006793505B41}" presName="sp" presStyleCnt="0"/>
      <dgm:spPr/>
    </dgm:pt>
    <dgm:pt modelId="{A9E559F9-67E6-4F88-B6BB-A18A951B352E}" type="pres">
      <dgm:prSet presAssocID="{E2A21C24-A03B-4F33-B1F2-0F0E8C69F247}" presName="composite" presStyleCnt="0"/>
      <dgm:spPr/>
    </dgm:pt>
    <dgm:pt modelId="{0D95415C-E8FF-4C1D-A19A-F42EE59AA7D0}" type="pres">
      <dgm:prSet presAssocID="{E2A21C24-A03B-4F33-B1F2-0F0E8C69F247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4DA85CF-89E0-439C-BF6C-92B0DA56CC17}" type="pres">
      <dgm:prSet presAssocID="{E2A21C24-A03B-4F33-B1F2-0F0E8C69F247}" presName="descendantText" presStyleLbl="alignAcc1" presStyleIdx="3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043BC3-5235-4C76-9651-DA982B191055}" type="pres">
      <dgm:prSet presAssocID="{711BF8A2-D700-4D33-B9E6-4F74F0FE00C4}" presName="sp" presStyleCnt="0"/>
      <dgm:spPr/>
    </dgm:pt>
    <dgm:pt modelId="{F8619772-A406-4C71-86A3-02307E625D7D}" type="pres">
      <dgm:prSet presAssocID="{48B3B2A9-3EE9-4F17-9242-887B8CC83A4E}" presName="composite" presStyleCnt="0"/>
      <dgm:spPr/>
    </dgm:pt>
    <dgm:pt modelId="{F72F98E4-FEB6-4220-B56C-B0A390721716}" type="pres">
      <dgm:prSet presAssocID="{48B3B2A9-3EE9-4F17-9242-887B8CC83A4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EBD0F2-54FC-447A-870C-84641B41C66F}" type="pres">
      <dgm:prSet presAssocID="{48B3B2A9-3EE9-4F17-9242-887B8CC83A4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3CA97F-B6B1-4FF8-AAFE-81DDC4DC1BA0}" type="pres">
      <dgm:prSet presAssocID="{645150A0-E469-4068-AECD-6A3036F2A873}" presName="sp" presStyleCnt="0"/>
      <dgm:spPr/>
    </dgm:pt>
    <dgm:pt modelId="{AF288DCE-AC7F-4FC8-9D85-2CC41AFCC593}" type="pres">
      <dgm:prSet presAssocID="{67D17659-EA62-44AB-ADAF-959DE256646D}" presName="composite" presStyleCnt="0"/>
      <dgm:spPr/>
    </dgm:pt>
    <dgm:pt modelId="{B48B8DCF-3E62-4545-8563-9EFA1B1A264F}" type="pres">
      <dgm:prSet presAssocID="{67D17659-EA62-44AB-ADAF-959DE256646D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452B7E-A035-46B9-9396-985056E518F6}" type="pres">
      <dgm:prSet presAssocID="{67D17659-EA62-44AB-ADAF-959DE256646D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5B2A22A-52B7-47E8-818E-BD46B582A8E9}" type="pres">
      <dgm:prSet presAssocID="{BC4408EC-87FA-41A2-8E46-7D58BE220487}" presName="sp" presStyleCnt="0"/>
      <dgm:spPr/>
    </dgm:pt>
    <dgm:pt modelId="{2724182F-DA02-40E4-8A9F-3473EC525E51}" type="pres">
      <dgm:prSet presAssocID="{DA89366D-5914-4B20-A641-A575CF0F4A28}" presName="composite" presStyleCnt="0"/>
      <dgm:spPr/>
    </dgm:pt>
    <dgm:pt modelId="{CFDE7381-BD92-4B1F-B202-5B2296640D93}" type="pres">
      <dgm:prSet presAssocID="{DA89366D-5914-4B20-A641-A575CF0F4A28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07FACFC-1C22-4E40-A43C-76146AAC58A7}" type="pres">
      <dgm:prSet presAssocID="{DA89366D-5914-4B20-A641-A575CF0F4A28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40E08E0-5C3A-4748-8C20-EFA48B5150DF}" srcId="{DA89366D-5914-4B20-A641-A575CF0F4A28}" destId="{A6FB955F-6ECF-468F-BF9F-DCBE44CAF197}" srcOrd="0" destOrd="0" parTransId="{D145F2D1-6B6D-421F-8B10-D97C0E1A4443}" sibTransId="{2EAF4355-30C7-497C-A515-14315BF511F4}"/>
    <dgm:cxn modelId="{A7967A19-8B9A-43BB-A347-BF4B0E5443BC}" srcId="{E2ED0438-813A-44C8-958E-0F1DFBF1F958}" destId="{DA89366D-5914-4B20-A641-A575CF0F4A28}" srcOrd="6" destOrd="0" parTransId="{06090686-CDD8-4665-A756-56EDF33AA927}" sibTransId="{2471B164-962F-4334-800C-FC1C140F3CF8}"/>
    <dgm:cxn modelId="{E7082722-913D-4C7A-A0DA-CFA9F3C662A6}" type="presOf" srcId="{67D17659-EA62-44AB-ADAF-959DE256646D}" destId="{B48B8DCF-3E62-4545-8563-9EFA1B1A264F}" srcOrd="0" destOrd="0" presId="urn:microsoft.com/office/officeart/2005/8/layout/chevron2"/>
    <dgm:cxn modelId="{5B427D5E-8D46-45E7-8C2A-B39AB8BF53AA}" srcId="{48B3B2A9-3EE9-4F17-9242-887B8CC83A4E}" destId="{8FA0E8E7-7DBF-4683-B955-D9411048FEA4}" srcOrd="0" destOrd="0" parTransId="{2A3A23BD-F3EE-4BE9-A29A-85849BAB6B3F}" sibTransId="{0DDB6194-9333-407F-AC63-F1046444A320}"/>
    <dgm:cxn modelId="{427719DA-8ADB-4F1E-B370-6E6A3C24E6ED}" srcId="{E2ED0438-813A-44C8-958E-0F1DFBF1F958}" destId="{A5B75479-E56B-49B0-8238-FB7246B77460}" srcOrd="0" destOrd="0" parTransId="{401D9652-99CE-40C5-ABFC-067DF56CBFCD}" sibTransId="{D89B5CE9-1CBF-4BCD-B973-D2B2ACFEC863}"/>
    <dgm:cxn modelId="{3F2EF01D-C62E-4EEF-B89E-0A440AFE41CA}" type="presOf" srcId="{E2A21C24-A03B-4F33-B1F2-0F0E8C69F247}" destId="{0D95415C-E8FF-4C1D-A19A-F42EE59AA7D0}" srcOrd="0" destOrd="0" presId="urn:microsoft.com/office/officeart/2005/8/layout/chevron2"/>
    <dgm:cxn modelId="{09F50021-8804-472F-BD1E-D56836DC5640}" srcId="{A5B75479-E56B-49B0-8238-FB7246B77460}" destId="{C151402D-9587-4748-9399-B994914AE5C5}" srcOrd="0" destOrd="0" parTransId="{2A10DA88-C013-4A38-9E53-609A185FA782}" sibTransId="{4EF856D0-CEFB-48E8-B357-5D729A4E3B9C}"/>
    <dgm:cxn modelId="{3F75C82F-6D6C-4530-A2E0-3EA3CAF220CE}" type="presOf" srcId="{DA89366D-5914-4B20-A641-A575CF0F4A28}" destId="{CFDE7381-BD92-4B1F-B202-5B2296640D93}" srcOrd="0" destOrd="0" presId="urn:microsoft.com/office/officeart/2005/8/layout/chevron2"/>
    <dgm:cxn modelId="{BD05ABDA-A537-41E4-B569-09C7AAF9DA86}" srcId="{E2A21C24-A03B-4F33-B1F2-0F0E8C69F247}" destId="{B18C25E3-0B39-4000-BC88-D55CC8CAFF8B}" srcOrd="0" destOrd="0" parTransId="{F6488240-73C4-43E2-BA3D-AB6FADFD0ED5}" sibTransId="{EB3E5C96-0FDB-4489-9FD2-999E0E968D6C}"/>
    <dgm:cxn modelId="{8F4AE68E-1041-4EC6-A09D-D055A3098D21}" srcId="{67D17659-EA62-44AB-ADAF-959DE256646D}" destId="{6FC5254E-3F09-4D0A-86A7-8EFB076B7709}" srcOrd="0" destOrd="0" parTransId="{6D225DDE-C9A9-4CFA-9FBA-381955423A86}" sibTransId="{A844A6CB-DD33-4EB4-9C43-B54E80DD0075}"/>
    <dgm:cxn modelId="{BBB048F6-682F-4117-B0EA-CCD094D73FE2}" type="presOf" srcId="{6FC5254E-3F09-4D0A-86A7-8EFB076B7709}" destId="{E0452B7E-A035-46B9-9396-985056E518F6}" srcOrd="0" destOrd="0" presId="urn:microsoft.com/office/officeart/2005/8/layout/chevron2"/>
    <dgm:cxn modelId="{3CA359B0-74DF-4967-89D1-D4DC83D5B861}" type="presOf" srcId="{79CB3F6D-D4F2-4549-9555-9CF323FB6E6F}" destId="{12175E75-C1DD-496A-BEC4-69C4A8C3B962}" srcOrd="0" destOrd="0" presId="urn:microsoft.com/office/officeart/2005/8/layout/chevron2"/>
    <dgm:cxn modelId="{BA511BB7-7A0E-4D1D-B195-910D8E717551}" srcId="{E2ED0438-813A-44C8-958E-0F1DFBF1F958}" destId="{6C1CA239-2FB0-4299-89D1-F83D70E4DCF9}" srcOrd="1" destOrd="0" parTransId="{27406928-3533-4C95-8EA7-312F111EFB52}" sibTransId="{FDD3CD0F-BBE8-4584-AEE1-2C6641E9B3A8}"/>
    <dgm:cxn modelId="{52041AB2-A8E5-4290-9E09-C9EC9291C759}" srcId="{E2ED0438-813A-44C8-958E-0F1DFBF1F958}" destId="{E2A21C24-A03B-4F33-B1F2-0F0E8C69F247}" srcOrd="3" destOrd="0" parTransId="{9FA796C3-A5F8-4B0F-B30D-E55137158AB1}" sibTransId="{711BF8A2-D700-4D33-B9E6-4F74F0FE00C4}"/>
    <dgm:cxn modelId="{7B9823A5-CE3F-4B93-B62E-6A57FC4CF7F4}" srcId="{E2ED0438-813A-44C8-958E-0F1DFBF1F958}" destId="{79CB3F6D-D4F2-4549-9555-9CF323FB6E6F}" srcOrd="2" destOrd="0" parTransId="{3602015A-FC5A-41E7-A6D5-AD3030ED7777}" sibTransId="{01C7A676-A2AB-4A26-98E0-006793505B41}"/>
    <dgm:cxn modelId="{2320BF3E-DAF3-4565-B24E-0A728A199742}" type="presOf" srcId="{8FA0E8E7-7DBF-4683-B955-D9411048FEA4}" destId="{11EBD0F2-54FC-447A-870C-84641B41C66F}" srcOrd="0" destOrd="0" presId="urn:microsoft.com/office/officeart/2005/8/layout/chevron2"/>
    <dgm:cxn modelId="{574B08F3-DDD6-4DD0-A357-3A48D7006FF0}" type="presOf" srcId="{A6FB955F-6ECF-468F-BF9F-DCBE44CAF197}" destId="{407FACFC-1C22-4E40-A43C-76146AAC58A7}" srcOrd="0" destOrd="0" presId="urn:microsoft.com/office/officeart/2005/8/layout/chevron2"/>
    <dgm:cxn modelId="{1A92CC28-E1B6-4225-8800-5B8C1322821F}" type="presOf" srcId="{085CA0DB-34F7-405C-A6B9-835D03D05AC1}" destId="{9CD01E85-A0A1-4892-86FD-7B23ADE5D3D8}" srcOrd="0" destOrd="0" presId="urn:microsoft.com/office/officeart/2005/8/layout/chevron2"/>
    <dgm:cxn modelId="{0F1986DC-523F-4F65-9139-A1845EB7C56C}" type="presOf" srcId="{E2ED0438-813A-44C8-958E-0F1DFBF1F958}" destId="{5D09239C-018A-48D6-B27C-ED1A0B6BAB49}" srcOrd="0" destOrd="0" presId="urn:microsoft.com/office/officeart/2005/8/layout/chevron2"/>
    <dgm:cxn modelId="{3EC1F069-79F9-453D-87AE-6511F00E67D5}" type="presOf" srcId="{91A60F2A-A4D5-4B17-B41B-47E149B724DD}" destId="{E22965C5-43DA-4CEF-A1F4-4C0A318EE444}" srcOrd="0" destOrd="0" presId="urn:microsoft.com/office/officeart/2005/8/layout/chevron2"/>
    <dgm:cxn modelId="{2A00C92C-A982-467F-87EB-20EDE98CC2C6}" type="presOf" srcId="{48B3B2A9-3EE9-4F17-9242-887B8CC83A4E}" destId="{F72F98E4-FEB6-4220-B56C-B0A390721716}" srcOrd="0" destOrd="0" presId="urn:microsoft.com/office/officeart/2005/8/layout/chevron2"/>
    <dgm:cxn modelId="{EC23577A-A45F-435A-8B32-C5260AB299E3}" srcId="{E2ED0438-813A-44C8-958E-0F1DFBF1F958}" destId="{67D17659-EA62-44AB-ADAF-959DE256646D}" srcOrd="5" destOrd="0" parTransId="{A56ACFE1-D3E7-4133-B9FB-D2DEEBDC119D}" sibTransId="{BC4408EC-87FA-41A2-8E46-7D58BE220487}"/>
    <dgm:cxn modelId="{66E008DB-F32A-4B12-A367-C9B7DE1FC0EE}" srcId="{79CB3F6D-D4F2-4549-9555-9CF323FB6E6F}" destId="{91A60F2A-A4D5-4B17-B41B-47E149B724DD}" srcOrd="0" destOrd="0" parTransId="{33C94475-A7F3-4C64-A495-440A910A0939}" sibTransId="{854FA7E5-21C7-421F-99AD-2E8626356681}"/>
    <dgm:cxn modelId="{E2EFFA2C-E201-4234-ADA3-3A32D405219E}" type="presOf" srcId="{B18C25E3-0B39-4000-BC88-D55CC8CAFF8B}" destId="{E4DA85CF-89E0-439C-BF6C-92B0DA56CC17}" srcOrd="0" destOrd="0" presId="urn:microsoft.com/office/officeart/2005/8/layout/chevron2"/>
    <dgm:cxn modelId="{FDFA47B4-BA12-4B30-A492-D47EFBBE7550}" type="presOf" srcId="{6C1CA239-2FB0-4299-89D1-F83D70E4DCF9}" destId="{2704BB6B-37F8-4386-9269-D6B14FFC3ECD}" srcOrd="0" destOrd="0" presId="urn:microsoft.com/office/officeart/2005/8/layout/chevron2"/>
    <dgm:cxn modelId="{B705D1B5-DD22-48FE-BE7D-5F0F6520786E}" type="presOf" srcId="{A5B75479-E56B-49B0-8238-FB7246B77460}" destId="{AB4D46B0-CC6C-484A-937C-84618192116E}" srcOrd="0" destOrd="0" presId="urn:microsoft.com/office/officeart/2005/8/layout/chevron2"/>
    <dgm:cxn modelId="{AA2FC416-677D-4E56-9F54-997F29E15A0A}" srcId="{E2ED0438-813A-44C8-958E-0F1DFBF1F958}" destId="{48B3B2A9-3EE9-4F17-9242-887B8CC83A4E}" srcOrd="4" destOrd="0" parTransId="{BFA00F4A-D33B-4B92-B1BF-385B7154FCBB}" sibTransId="{645150A0-E469-4068-AECD-6A3036F2A873}"/>
    <dgm:cxn modelId="{330A31DD-82CF-4CF7-ACDB-80C8B91FB989}" srcId="{6C1CA239-2FB0-4299-89D1-F83D70E4DCF9}" destId="{085CA0DB-34F7-405C-A6B9-835D03D05AC1}" srcOrd="0" destOrd="0" parTransId="{72F104C5-233E-460C-937D-63CE55C12C3C}" sibTransId="{29E20297-FC20-4B9D-97C9-9778A29A026C}"/>
    <dgm:cxn modelId="{E7842E80-C9F6-4077-9EE8-35FDA57B223D}" type="presOf" srcId="{C151402D-9587-4748-9399-B994914AE5C5}" destId="{D2D4F875-F8DE-4753-B936-F0C311AFA24B}" srcOrd="0" destOrd="0" presId="urn:microsoft.com/office/officeart/2005/8/layout/chevron2"/>
    <dgm:cxn modelId="{29975EB1-4D5E-4F0E-9526-1B5510A6835C}" type="presParOf" srcId="{5D09239C-018A-48D6-B27C-ED1A0B6BAB49}" destId="{EB3642BD-138D-4852-B910-B3F15CF72F82}" srcOrd="0" destOrd="0" presId="urn:microsoft.com/office/officeart/2005/8/layout/chevron2"/>
    <dgm:cxn modelId="{BA04A4CD-73A9-4C1B-8FCE-977D22934D14}" type="presParOf" srcId="{EB3642BD-138D-4852-B910-B3F15CF72F82}" destId="{AB4D46B0-CC6C-484A-937C-84618192116E}" srcOrd="0" destOrd="0" presId="urn:microsoft.com/office/officeart/2005/8/layout/chevron2"/>
    <dgm:cxn modelId="{A6630BD8-F6F2-44FD-820B-82716EDC7C7C}" type="presParOf" srcId="{EB3642BD-138D-4852-B910-B3F15CF72F82}" destId="{D2D4F875-F8DE-4753-B936-F0C311AFA24B}" srcOrd="1" destOrd="0" presId="urn:microsoft.com/office/officeart/2005/8/layout/chevron2"/>
    <dgm:cxn modelId="{E6AF61E2-468D-4D50-9427-C393D11C9B7E}" type="presParOf" srcId="{5D09239C-018A-48D6-B27C-ED1A0B6BAB49}" destId="{1D8B9B8E-D91D-4E3C-BED2-34E8EE081FF3}" srcOrd="1" destOrd="0" presId="urn:microsoft.com/office/officeart/2005/8/layout/chevron2"/>
    <dgm:cxn modelId="{142BC78A-4DA4-45AF-B3B7-0092E67A06A4}" type="presParOf" srcId="{5D09239C-018A-48D6-B27C-ED1A0B6BAB49}" destId="{BE519F4E-06E6-4E00-A5C9-9EC4BF7E7E98}" srcOrd="2" destOrd="0" presId="urn:microsoft.com/office/officeart/2005/8/layout/chevron2"/>
    <dgm:cxn modelId="{6BBB4151-8609-4C55-A26B-BDAE75FC4ABD}" type="presParOf" srcId="{BE519F4E-06E6-4E00-A5C9-9EC4BF7E7E98}" destId="{2704BB6B-37F8-4386-9269-D6B14FFC3ECD}" srcOrd="0" destOrd="0" presId="urn:microsoft.com/office/officeart/2005/8/layout/chevron2"/>
    <dgm:cxn modelId="{50935C13-DA45-4A04-95EE-182D93451DDD}" type="presParOf" srcId="{BE519F4E-06E6-4E00-A5C9-9EC4BF7E7E98}" destId="{9CD01E85-A0A1-4892-86FD-7B23ADE5D3D8}" srcOrd="1" destOrd="0" presId="urn:microsoft.com/office/officeart/2005/8/layout/chevron2"/>
    <dgm:cxn modelId="{60B2B88E-8C50-43DE-888C-AA9CF007286D}" type="presParOf" srcId="{5D09239C-018A-48D6-B27C-ED1A0B6BAB49}" destId="{ED1E796B-EC19-4567-9D62-2ABDD3995E82}" srcOrd="3" destOrd="0" presId="urn:microsoft.com/office/officeart/2005/8/layout/chevron2"/>
    <dgm:cxn modelId="{AAA0E6C4-BDC2-4339-8247-DEC7B2B62E19}" type="presParOf" srcId="{5D09239C-018A-48D6-B27C-ED1A0B6BAB49}" destId="{FF09D1A5-BD3E-4010-98AD-E3481D3BCBA5}" srcOrd="4" destOrd="0" presId="urn:microsoft.com/office/officeart/2005/8/layout/chevron2"/>
    <dgm:cxn modelId="{919631D4-8790-4EAB-A7AD-B339AB65274E}" type="presParOf" srcId="{FF09D1A5-BD3E-4010-98AD-E3481D3BCBA5}" destId="{12175E75-C1DD-496A-BEC4-69C4A8C3B962}" srcOrd="0" destOrd="0" presId="urn:microsoft.com/office/officeart/2005/8/layout/chevron2"/>
    <dgm:cxn modelId="{FA5FB4AD-3499-4DC4-BD4B-E2567C4DA645}" type="presParOf" srcId="{FF09D1A5-BD3E-4010-98AD-E3481D3BCBA5}" destId="{E22965C5-43DA-4CEF-A1F4-4C0A318EE444}" srcOrd="1" destOrd="0" presId="urn:microsoft.com/office/officeart/2005/8/layout/chevron2"/>
    <dgm:cxn modelId="{3706F72F-85E0-4F7B-9ADC-9150A316D1A8}" type="presParOf" srcId="{5D09239C-018A-48D6-B27C-ED1A0B6BAB49}" destId="{58486C0F-6491-44C3-AC28-1DEF2E82C405}" srcOrd="5" destOrd="0" presId="urn:microsoft.com/office/officeart/2005/8/layout/chevron2"/>
    <dgm:cxn modelId="{5CB8B0B2-5350-46E3-A361-D7E39DEDD5BF}" type="presParOf" srcId="{5D09239C-018A-48D6-B27C-ED1A0B6BAB49}" destId="{A9E559F9-67E6-4F88-B6BB-A18A951B352E}" srcOrd="6" destOrd="0" presId="urn:microsoft.com/office/officeart/2005/8/layout/chevron2"/>
    <dgm:cxn modelId="{C6539C9A-F55A-4F78-B426-23EE29522F38}" type="presParOf" srcId="{A9E559F9-67E6-4F88-B6BB-A18A951B352E}" destId="{0D95415C-E8FF-4C1D-A19A-F42EE59AA7D0}" srcOrd="0" destOrd="0" presId="urn:microsoft.com/office/officeart/2005/8/layout/chevron2"/>
    <dgm:cxn modelId="{28A1E23F-0186-4BE5-91C4-F79B64403C05}" type="presParOf" srcId="{A9E559F9-67E6-4F88-B6BB-A18A951B352E}" destId="{E4DA85CF-89E0-439C-BF6C-92B0DA56CC17}" srcOrd="1" destOrd="0" presId="urn:microsoft.com/office/officeart/2005/8/layout/chevron2"/>
    <dgm:cxn modelId="{75A0C246-67E3-43C0-A2FB-DBD53BFDD018}" type="presParOf" srcId="{5D09239C-018A-48D6-B27C-ED1A0B6BAB49}" destId="{F3043BC3-5235-4C76-9651-DA982B191055}" srcOrd="7" destOrd="0" presId="urn:microsoft.com/office/officeart/2005/8/layout/chevron2"/>
    <dgm:cxn modelId="{3CD13CC3-B917-4BD2-AC43-167E57F0B059}" type="presParOf" srcId="{5D09239C-018A-48D6-B27C-ED1A0B6BAB49}" destId="{F8619772-A406-4C71-86A3-02307E625D7D}" srcOrd="8" destOrd="0" presId="urn:microsoft.com/office/officeart/2005/8/layout/chevron2"/>
    <dgm:cxn modelId="{C11DBB06-44CD-4F76-A91F-4DCB826E5CBD}" type="presParOf" srcId="{F8619772-A406-4C71-86A3-02307E625D7D}" destId="{F72F98E4-FEB6-4220-B56C-B0A390721716}" srcOrd="0" destOrd="0" presId="urn:microsoft.com/office/officeart/2005/8/layout/chevron2"/>
    <dgm:cxn modelId="{EC3DC78A-B0A3-4CF8-AF12-A443DBA3635B}" type="presParOf" srcId="{F8619772-A406-4C71-86A3-02307E625D7D}" destId="{11EBD0F2-54FC-447A-870C-84641B41C66F}" srcOrd="1" destOrd="0" presId="urn:microsoft.com/office/officeart/2005/8/layout/chevron2"/>
    <dgm:cxn modelId="{0AB633C1-BF38-4997-AC58-CF974DCED913}" type="presParOf" srcId="{5D09239C-018A-48D6-B27C-ED1A0B6BAB49}" destId="{3C3CA97F-B6B1-4FF8-AAFE-81DDC4DC1BA0}" srcOrd="9" destOrd="0" presId="urn:microsoft.com/office/officeart/2005/8/layout/chevron2"/>
    <dgm:cxn modelId="{7A33A10C-B925-44B0-829F-2AF130FB6359}" type="presParOf" srcId="{5D09239C-018A-48D6-B27C-ED1A0B6BAB49}" destId="{AF288DCE-AC7F-4FC8-9D85-2CC41AFCC593}" srcOrd="10" destOrd="0" presId="urn:microsoft.com/office/officeart/2005/8/layout/chevron2"/>
    <dgm:cxn modelId="{589F904E-0050-43AB-ADB2-D99A0E6EFAA0}" type="presParOf" srcId="{AF288DCE-AC7F-4FC8-9D85-2CC41AFCC593}" destId="{B48B8DCF-3E62-4545-8563-9EFA1B1A264F}" srcOrd="0" destOrd="0" presId="urn:microsoft.com/office/officeart/2005/8/layout/chevron2"/>
    <dgm:cxn modelId="{542AA36F-91D9-4760-8C90-FB4161809F5A}" type="presParOf" srcId="{AF288DCE-AC7F-4FC8-9D85-2CC41AFCC593}" destId="{E0452B7E-A035-46B9-9396-985056E518F6}" srcOrd="1" destOrd="0" presId="urn:microsoft.com/office/officeart/2005/8/layout/chevron2"/>
    <dgm:cxn modelId="{AC175660-FF07-44CC-AC53-EE492A25FC7C}" type="presParOf" srcId="{5D09239C-018A-48D6-B27C-ED1A0B6BAB49}" destId="{85B2A22A-52B7-47E8-818E-BD46B582A8E9}" srcOrd="11" destOrd="0" presId="urn:microsoft.com/office/officeart/2005/8/layout/chevron2"/>
    <dgm:cxn modelId="{1E4C1B5A-3197-4542-A957-0B421FAFECE1}" type="presParOf" srcId="{5D09239C-018A-48D6-B27C-ED1A0B6BAB49}" destId="{2724182F-DA02-40E4-8A9F-3473EC525E51}" srcOrd="12" destOrd="0" presId="urn:microsoft.com/office/officeart/2005/8/layout/chevron2"/>
    <dgm:cxn modelId="{5CEF124B-0854-4C60-A713-45626CCF8B7C}" type="presParOf" srcId="{2724182F-DA02-40E4-8A9F-3473EC525E51}" destId="{CFDE7381-BD92-4B1F-B202-5B2296640D93}" srcOrd="0" destOrd="0" presId="urn:microsoft.com/office/officeart/2005/8/layout/chevron2"/>
    <dgm:cxn modelId="{9E9A85DC-AC1F-4B47-8212-BB641BCB04D5}" type="presParOf" srcId="{2724182F-DA02-40E4-8A9F-3473EC525E51}" destId="{407FACFC-1C22-4E40-A43C-76146AAC58A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D46B0-CC6C-484A-937C-84618192116E}">
      <dsp:nvSpPr>
        <dsp:cNvPr id="0" name=""/>
        <dsp:cNvSpPr/>
      </dsp:nvSpPr>
      <dsp:spPr>
        <a:xfrm rot="5400000">
          <a:off x="-129342" y="133575"/>
          <a:ext cx="862285" cy="60359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/>
            <a:t>1</a:t>
          </a:r>
        </a:p>
      </dsp:txBody>
      <dsp:txXfrm rot="-5400000">
        <a:off x="2" y="306032"/>
        <a:ext cx="603599" cy="258686"/>
      </dsp:txXfrm>
    </dsp:sp>
    <dsp:sp modelId="{D2D4F875-F8DE-4753-B936-F0C311AFA24B}">
      <dsp:nvSpPr>
        <dsp:cNvPr id="0" name=""/>
        <dsp:cNvSpPr/>
      </dsp:nvSpPr>
      <dsp:spPr>
        <a:xfrm rot="5400000">
          <a:off x="2355711" y="-1747879"/>
          <a:ext cx="560485" cy="40647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/>
            <a:t>Définition des données</a:t>
          </a:r>
        </a:p>
      </dsp:txBody>
      <dsp:txXfrm rot="-5400000">
        <a:off x="603600" y="31593"/>
        <a:ext cx="4037348" cy="505763"/>
      </dsp:txXfrm>
    </dsp:sp>
    <dsp:sp modelId="{2704BB6B-37F8-4386-9269-D6B14FFC3ECD}">
      <dsp:nvSpPr>
        <dsp:cNvPr id="0" name=""/>
        <dsp:cNvSpPr/>
      </dsp:nvSpPr>
      <dsp:spPr>
        <a:xfrm rot="5400000">
          <a:off x="-129342" y="912553"/>
          <a:ext cx="862285" cy="60359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3182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1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/>
            <a:t>2</a:t>
          </a:r>
        </a:p>
      </dsp:txBody>
      <dsp:txXfrm rot="-5400000">
        <a:off x="2" y="1085010"/>
        <a:ext cx="603599" cy="258686"/>
      </dsp:txXfrm>
    </dsp:sp>
    <dsp:sp modelId="{9CD01E85-A0A1-4892-86FD-7B23ADE5D3D8}">
      <dsp:nvSpPr>
        <dsp:cNvPr id="0" name=""/>
        <dsp:cNvSpPr/>
      </dsp:nvSpPr>
      <dsp:spPr>
        <a:xfrm rot="5400000">
          <a:off x="2355711" y="-968901"/>
          <a:ext cx="560485" cy="40647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1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/>
            <a:t>Besoin de vocabulaires, registres</a:t>
          </a:r>
        </a:p>
      </dsp:txBody>
      <dsp:txXfrm rot="-5400000">
        <a:off x="603600" y="810571"/>
        <a:ext cx="4037348" cy="505763"/>
      </dsp:txXfrm>
    </dsp:sp>
    <dsp:sp modelId="{12175E75-C1DD-496A-BEC4-69C4A8C3B962}">
      <dsp:nvSpPr>
        <dsp:cNvPr id="0" name=""/>
        <dsp:cNvSpPr/>
      </dsp:nvSpPr>
      <dsp:spPr>
        <a:xfrm rot="5400000">
          <a:off x="-129342" y="1691530"/>
          <a:ext cx="862285" cy="60359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63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/>
            <a:t>3</a:t>
          </a:r>
        </a:p>
      </dsp:txBody>
      <dsp:txXfrm rot="-5400000">
        <a:off x="2" y="1863987"/>
        <a:ext cx="603599" cy="258686"/>
      </dsp:txXfrm>
    </dsp:sp>
    <dsp:sp modelId="{E22965C5-43DA-4CEF-A1F4-4C0A318EE444}">
      <dsp:nvSpPr>
        <dsp:cNvPr id="0" name=""/>
        <dsp:cNvSpPr/>
      </dsp:nvSpPr>
      <dsp:spPr>
        <a:xfrm rot="5400000">
          <a:off x="2355711" y="-189923"/>
          <a:ext cx="560485" cy="40647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63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>
              <a:latin typeface="Arial" panose="020B0604020202020204"/>
            </a:rPr>
            <a:t>Échanges</a:t>
          </a:r>
          <a:r>
            <a:rPr lang="fr-FR" sz="1900" kern="1200"/>
            <a:t> avec les thématiciens</a:t>
          </a:r>
        </a:p>
      </dsp:txBody>
      <dsp:txXfrm rot="-5400000">
        <a:off x="603600" y="1589549"/>
        <a:ext cx="4037348" cy="505763"/>
      </dsp:txXfrm>
    </dsp:sp>
    <dsp:sp modelId="{0D95415C-E8FF-4C1D-A19A-F42EE59AA7D0}">
      <dsp:nvSpPr>
        <dsp:cNvPr id="0" name=""/>
        <dsp:cNvSpPr/>
      </dsp:nvSpPr>
      <dsp:spPr>
        <a:xfrm rot="5400000">
          <a:off x="-129342" y="2470508"/>
          <a:ext cx="862285" cy="60359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9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/>
            <a:t>4</a:t>
          </a:r>
        </a:p>
      </dsp:txBody>
      <dsp:txXfrm rot="-5400000">
        <a:off x="2" y="2642965"/>
        <a:ext cx="603599" cy="258686"/>
      </dsp:txXfrm>
    </dsp:sp>
    <dsp:sp modelId="{E4DA85CF-89E0-439C-BF6C-92B0DA56CC17}">
      <dsp:nvSpPr>
        <dsp:cNvPr id="0" name=""/>
        <dsp:cNvSpPr/>
      </dsp:nvSpPr>
      <dsp:spPr>
        <a:xfrm rot="5400000">
          <a:off x="2355711" y="589053"/>
          <a:ext cx="560485" cy="40647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9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/>
            <a:t>Structuration du registre</a:t>
          </a:r>
        </a:p>
      </dsp:txBody>
      <dsp:txXfrm rot="-5400000">
        <a:off x="603600" y="2368526"/>
        <a:ext cx="4037348" cy="505763"/>
      </dsp:txXfrm>
    </dsp:sp>
    <dsp:sp modelId="{F72F98E4-FEB6-4220-B56C-B0A390721716}">
      <dsp:nvSpPr>
        <dsp:cNvPr id="0" name=""/>
        <dsp:cNvSpPr/>
      </dsp:nvSpPr>
      <dsp:spPr>
        <a:xfrm rot="5400000">
          <a:off x="-129342" y="3249486"/>
          <a:ext cx="862285" cy="60359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27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/>
            <a:t>6</a:t>
          </a:r>
        </a:p>
      </dsp:txBody>
      <dsp:txXfrm rot="-5400000">
        <a:off x="2" y="3421943"/>
        <a:ext cx="603599" cy="258686"/>
      </dsp:txXfrm>
    </dsp:sp>
    <dsp:sp modelId="{11EBD0F2-54FC-447A-870C-84641B41C66F}">
      <dsp:nvSpPr>
        <dsp:cNvPr id="0" name=""/>
        <dsp:cNvSpPr/>
      </dsp:nvSpPr>
      <dsp:spPr>
        <a:xfrm rot="5400000">
          <a:off x="2355711" y="1368031"/>
          <a:ext cx="560485" cy="40647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27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/>
            <a:t>Initialisation du registre</a:t>
          </a:r>
        </a:p>
      </dsp:txBody>
      <dsp:txXfrm rot="-5400000">
        <a:off x="603600" y="3147504"/>
        <a:ext cx="4037348" cy="505763"/>
      </dsp:txXfrm>
    </dsp:sp>
    <dsp:sp modelId="{B48B8DCF-3E62-4545-8563-9EFA1B1A264F}">
      <dsp:nvSpPr>
        <dsp:cNvPr id="0" name=""/>
        <dsp:cNvSpPr/>
      </dsp:nvSpPr>
      <dsp:spPr>
        <a:xfrm rot="5400000">
          <a:off x="-129342" y="4028464"/>
          <a:ext cx="862285" cy="60359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591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/>
            <a:t>7</a:t>
          </a:r>
        </a:p>
      </dsp:txBody>
      <dsp:txXfrm rot="-5400000">
        <a:off x="2" y="4200921"/>
        <a:ext cx="603599" cy="258686"/>
      </dsp:txXfrm>
    </dsp:sp>
    <dsp:sp modelId="{E0452B7E-A035-46B9-9396-985056E518F6}">
      <dsp:nvSpPr>
        <dsp:cNvPr id="0" name=""/>
        <dsp:cNvSpPr/>
      </dsp:nvSpPr>
      <dsp:spPr>
        <a:xfrm rot="5400000">
          <a:off x="2355711" y="2147009"/>
          <a:ext cx="560485" cy="40647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fr-FR" sz="1900" kern="1200" dirty="0"/>
            <a:t> Publication du registre</a:t>
          </a:r>
        </a:p>
      </dsp:txBody>
      <dsp:txXfrm rot="-5400000">
        <a:off x="603600" y="3926482"/>
        <a:ext cx="4037348" cy="505763"/>
      </dsp:txXfrm>
    </dsp:sp>
    <dsp:sp modelId="{CFDE7381-BD92-4B1F-B202-5B2296640D93}">
      <dsp:nvSpPr>
        <dsp:cNvPr id="0" name=""/>
        <dsp:cNvSpPr/>
      </dsp:nvSpPr>
      <dsp:spPr>
        <a:xfrm rot="5400000">
          <a:off x="-129342" y="4807441"/>
          <a:ext cx="862285" cy="603599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/>
            <a:t>8</a:t>
          </a:r>
          <a:r>
            <a:rPr lang="fr-FR" sz="1700" kern="1200">
              <a:latin typeface="Arial" panose="020B0604020202020204"/>
            </a:rPr>
            <a:t> </a:t>
          </a:r>
          <a:endParaRPr lang="fr-FR" sz="1700" kern="1200"/>
        </a:p>
      </dsp:txBody>
      <dsp:txXfrm rot="-5400000">
        <a:off x="2" y="4979898"/>
        <a:ext cx="603599" cy="258686"/>
      </dsp:txXfrm>
    </dsp:sp>
    <dsp:sp modelId="{407FACFC-1C22-4E40-A43C-76146AAC58A7}">
      <dsp:nvSpPr>
        <dsp:cNvPr id="0" name=""/>
        <dsp:cNvSpPr/>
      </dsp:nvSpPr>
      <dsp:spPr>
        <a:xfrm rot="5400000">
          <a:off x="2355711" y="2925987"/>
          <a:ext cx="560485" cy="40647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900" kern="1200"/>
            <a:t>Utilisation du registre</a:t>
          </a:r>
        </a:p>
      </dsp:txBody>
      <dsp:txXfrm rot="-5400000">
        <a:off x="603600" y="4705460"/>
        <a:ext cx="4037348" cy="505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D898-583B-4AC3-8379-DE732F81E886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EFEB-E5DA-41EE-93DF-F11CDADEA4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1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256F6-0BB5-4413-9BA1-267ABBB9541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32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b="1">
                <a:highlight>
                  <a:srgbClr val="FFFF00"/>
                </a:highlight>
              </a:rPr>
              <a:t>Modèle de diapo proposé pour </a:t>
            </a:r>
            <a:r>
              <a:rPr lang="fr-FR" sz="1400" b="1" err="1">
                <a:highlight>
                  <a:srgbClr val="FFFF00"/>
                </a:highlight>
              </a:rPr>
              <a:t>votte</a:t>
            </a:r>
            <a:r>
              <a:rPr lang="fr-FR" sz="1400" b="1">
                <a:highlight>
                  <a:srgbClr val="FFFF00"/>
                </a:highlight>
              </a:rPr>
              <a:t> texte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E3EB5-8D2F-489D-BDEE-2F22D720A235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/>
              <a:t>12/12/2016</a:t>
            </a:r>
          </a:p>
        </p:txBody>
      </p:sp>
    </p:spTree>
    <p:extLst>
      <p:ext uri="{BB962C8B-B14F-4D97-AF65-F5344CB8AC3E}">
        <p14:creationId xmlns:p14="http://schemas.microsoft.com/office/powerpoint/2010/main" val="184535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Clic 1 : zoom</a:t>
            </a:r>
          </a:p>
          <a:p>
            <a:r>
              <a:rPr lang="fr-FR"/>
              <a:t>Clic 2 : fusion</a:t>
            </a:r>
          </a:p>
          <a:p>
            <a:r>
              <a:rPr lang="fr-FR"/>
              <a:t>Clic 3 : lien aux autres nœuds</a:t>
            </a:r>
          </a:p>
          <a:p>
            <a:r>
              <a:rPr lang="fr-FR"/>
              <a:t>(clic 4 : </a:t>
            </a:r>
            <a:r>
              <a:rPr lang="fr-FR" err="1"/>
              <a:t>dézoom</a:t>
            </a:r>
            <a:r>
              <a:rPr lang="fr-FR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256F6-0BB5-4413-9BA1-267ABBB9541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50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F1 : en cours pour les MD Pour données</a:t>
            </a:r>
            <a:r>
              <a:rPr lang="fr-FR" baseline="0"/>
              <a:t> : </a:t>
            </a:r>
            <a:r>
              <a:rPr lang="fr-FR"/>
              <a:t>DOI, </a:t>
            </a:r>
            <a:r>
              <a:rPr lang="fr-FR" err="1"/>
              <a:t>Handles</a:t>
            </a:r>
            <a:r>
              <a:rPr lang="fr-FR"/>
              <a:t> // F2 : ISO19115, </a:t>
            </a:r>
            <a:r>
              <a:rPr lang="fr-FR" err="1"/>
              <a:t>DataCite</a:t>
            </a:r>
            <a:r>
              <a:rPr lang="fr-FR"/>
              <a:t> // F3 : Google </a:t>
            </a:r>
            <a:r>
              <a:rPr lang="fr-FR" err="1"/>
              <a:t>Dataset</a:t>
            </a:r>
            <a:r>
              <a:rPr lang="fr-FR"/>
              <a:t> </a:t>
            </a:r>
            <a:r>
              <a:rPr lang="fr-FR" err="1"/>
              <a:t>search</a:t>
            </a:r>
            <a:endParaRPr lang="fr-FR"/>
          </a:p>
          <a:p>
            <a:r>
              <a:rPr lang="fr-FR"/>
              <a:t>A1.1</a:t>
            </a:r>
            <a:r>
              <a:rPr lang="fr-FR" baseline="0"/>
              <a:t> : protocole CSW, OIA-PMH // A1.2 : </a:t>
            </a:r>
            <a:r>
              <a:rPr lang="fr-FR" baseline="0" err="1"/>
              <a:t>Orcid</a:t>
            </a:r>
            <a:r>
              <a:rPr lang="fr-FR" baseline="0"/>
              <a:t>, </a:t>
            </a:r>
            <a:r>
              <a:rPr lang="fr-FR" baseline="0" err="1"/>
              <a:t>EduGAIN</a:t>
            </a:r>
            <a:r>
              <a:rPr lang="fr-FR" baseline="0"/>
              <a:t>, .. // A2 : DMP…</a:t>
            </a:r>
          </a:p>
          <a:p>
            <a:r>
              <a:rPr lang="fr-FR" baseline="0"/>
              <a:t>R1.1 : </a:t>
            </a:r>
            <a:r>
              <a:rPr lang="fr-FR" baseline="0" err="1"/>
              <a:t>Creative</a:t>
            </a:r>
            <a:r>
              <a:rPr lang="fr-FR" baseline="0"/>
              <a:t> Commons, // R1.2 : Standard // W3C </a:t>
            </a:r>
            <a:r>
              <a:rPr lang="fr-FR" baseline="0" err="1"/>
              <a:t>Prov</a:t>
            </a:r>
            <a:r>
              <a:rPr lang="fr-FR" baseline="0"/>
              <a:t>…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22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09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3C51-3A59-4F84-B9F4-23A918451F7E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FE3A-59EF-42EF-9085-92651754C07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5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APR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214A-BD81-6778-FE1D-0CCEA070A1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456" y="752960"/>
            <a:ext cx="8856984" cy="70609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TITRE SOUS PARTIE EN MAJUSCULES</a:t>
            </a:r>
            <a:endParaRPr lang="fr-F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9FF323-C020-C6C1-FC80-DC4796995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49859"/>
            <a:ext cx="913860" cy="464705"/>
          </a:xfrm>
          <a:solidFill>
            <a:srgbClr val="014093"/>
          </a:solidFill>
        </p:spPr>
        <p:txBody>
          <a:bodyPr anchor="b" anchorCtr="1"/>
          <a:lstStyle>
            <a:lvl1pPr marL="0" indent="0" algn="ctr" defTabSz="914400" rtl="0" eaLnBrk="1" latinLnBrk="0" hangingPunct="1">
              <a:buNone/>
              <a:defRPr lang="fr-FR" sz="2800" b="1" kern="1200" dirty="0">
                <a:solidFill>
                  <a:schemeClr val="bg1"/>
                </a:solidFill>
                <a:latin typeface="Adobe Caslon Pro" panose="0205050205050A020403" pitchFamily="18" charset="0"/>
                <a:ea typeface="+mn-ea"/>
                <a:cs typeface="+mn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  <a:latin typeface="Adobe Caslon Pro" panose="0205050205050A020403" pitchFamily="18" charset="0"/>
              </a:rPr>
              <a:t>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FD67E7-9F16-DF83-9372-C3F0195F1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9456" y="2019471"/>
            <a:ext cx="8928794" cy="4131947"/>
          </a:xfrm>
        </p:spPr>
        <p:txBody>
          <a:bodyPr/>
          <a:lstStyle>
            <a:lvl1pPr>
              <a:spcBef>
                <a:spcPts val="0"/>
              </a:spcBef>
              <a:spcAft>
                <a:spcPts val="1500"/>
              </a:spcAft>
              <a:defRPr sz="4800"/>
            </a:lvl1pPr>
            <a:lvl2pPr marL="687600" indent="-685800">
              <a:spcBef>
                <a:spcPts val="0"/>
              </a:spcBef>
              <a:spcAft>
                <a:spcPts val="1500"/>
              </a:spcAft>
              <a:buClr>
                <a:srgbClr val="F26639"/>
              </a:buClr>
              <a:buSzPct val="75000"/>
              <a:buFont typeface="Wingdings 3" panose="05040102010807070707" pitchFamily="18" charset="2"/>
              <a:buChar char=""/>
              <a:defRPr sz="3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B019D6-3AC4-4E63-ACF0-6D641617F9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32509" y="6356350"/>
            <a:ext cx="11499273" cy="365125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fr-FR" i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- Optimiser l’Anticipation et la Prise de décision en situation de crises extrêmes pour maintenir la Résilience de la Société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3444B0-263C-44F8-BDF8-99D4FB7ED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4"/>
          <a:stretch/>
        </p:blipFill>
        <p:spPr>
          <a:xfrm>
            <a:off x="0" y="0"/>
            <a:ext cx="12192001" cy="6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1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3C51-3A59-4F84-B9F4-23A918451F7E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FE3A-59EF-42EF-9085-92651754C07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4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CB9244-30DE-4337-88F4-10AFD1FD34D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1" y="6428069"/>
            <a:ext cx="3064117" cy="14068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3981C30-F601-4EA0-BDB8-C4987C30F6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35" y="6010964"/>
            <a:ext cx="1532478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hyperlink" Target="https://data.geoscience.fr/ncl/apt" TargetMode="External"/><Relationship Id="rId3" Type="http://schemas.openxmlformats.org/officeDocument/2006/relationships/tags" Target="../tags/tag23.xml"/><Relationship Id="rId7" Type="http://schemas.openxmlformats.org/officeDocument/2006/relationships/image" Target="../media/image32.png"/><Relationship Id="rId12" Type="http://schemas.openxmlformats.org/officeDocument/2006/relationships/hyperlink" Target="https://data.geoscience.fr/ncl/litho" TargetMode="Externa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1.png"/><Relationship Id="rId11" Type="http://schemas.openxmlformats.org/officeDocument/2006/relationships/hyperlink" Target="https://data.geoscience.fr/ncl/uom" TargetMode="External"/><Relationship Id="rId5" Type="http://schemas.openxmlformats.org/officeDocument/2006/relationships/image" Target="../media/image10.jpeg"/><Relationship Id="rId10" Type="http://schemas.openxmlformats.org/officeDocument/2006/relationships/hyperlink" Target="https://data.geoscience.fr/ncl/ObsProp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data.geoscience.fr/ncl/Proc" TargetMode="External"/><Relationship Id="rId14" Type="http://schemas.openxmlformats.org/officeDocument/2006/relationships/hyperlink" Target="https://data.geoscience.fr/ncl/ObjParSub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ncl/Proc" TargetMode="External"/><Relationship Id="rId13" Type="http://schemas.openxmlformats.org/officeDocument/2006/relationships/hyperlink" Target="https://data.geoscience.fr/ncl/ObjParSubs" TargetMode="External"/><Relationship Id="rId3" Type="http://schemas.openxmlformats.org/officeDocument/2006/relationships/tags" Target="../tags/tag26.xml"/><Relationship Id="rId7" Type="http://schemas.openxmlformats.org/officeDocument/2006/relationships/hyperlink" Target="https://data.geoscience.fr/ncl/ObsProp" TargetMode="External"/><Relationship Id="rId12" Type="http://schemas.openxmlformats.org/officeDocument/2006/relationships/hyperlink" Target="https://data.geoscience.fr/ncl/apt" TargetMode="Externa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0.jpeg"/><Relationship Id="rId11" Type="http://schemas.openxmlformats.org/officeDocument/2006/relationships/hyperlink" Target="https://data.geoscience.fr/ncl/litho" TargetMode="External"/><Relationship Id="rId5" Type="http://schemas.openxmlformats.org/officeDocument/2006/relationships/image" Target="../media/image34.png"/><Relationship Id="rId10" Type="http://schemas.openxmlformats.org/officeDocument/2006/relationships/hyperlink" Target="https://data.geoscience.fr/ncl/SenTy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data.geoscience.fr/ncl/uom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ncl/ObjParSubs/735" TargetMode="External"/><Relationship Id="rId13" Type="http://schemas.openxmlformats.org/officeDocument/2006/relationships/hyperlink" Target="https://data.geoscience.fr/ncl/AnthroMat/73" TargetMode="External"/><Relationship Id="rId3" Type="http://schemas.openxmlformats.org/officeDocument/2006/relationships/tags" Target="../tags/tag29.xml"/><Relationship Id="rId7" Type="http://schemas.openxmlformats.org/officeDocument/2006/relationships/hyperlink" Target="https://data.geoscience.fr/ncl/Minls/207" TargetMode="External"/><Relationship Id="rId12" Type="http://schemas.openxmlformats.org/officeDocument/2006/relationships/hyperlink" Target="https://data.geoscience.fr/ncl/ObsProp/261" TargetMode="Externa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hyperlink" Target="https://data.geoscience.fr/ncl/ObsProp/44" TargetMode="External"/><Relationship Id="rId11" Type="http://schemas.openxmlformats.org/officeDocument/2006/relationships/hyperlink" Target="https://data.geoscience.fr/ncl/litho/717" TargetMode="External"/><Relationship Id="rId5" Type="http://schemas.openxmlformats.org/officeDocument/2006/relationships/image" Target="../media/image10.jpeg"/><Relationship Id="rId10" Type="http://schemas.openxmlformats.org/officeDocument/2006/relationships/hyperlink" Target="https://data.geoscience.fr/ncl/litho/710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data.geoscience.fr/ncl/ObsProp/11" TargetMode="External"/><Relationship Id="rId14" Type="http://schemas.openxmlformats.org/officeDocument/2006/relationships/hyperlink" Target="https://data.geoscience.fr/ncl/ObjParSubs/3174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1.xml"/><Relationship Id="rId7" Type="http://schemas.openxmlformats.org/officeDocument/2006/relationships/image" Target="../media/image37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jpeg"/><Relationship Id="rId5" Type="http://schemas.openxmlformats.org/officeDocument/2006/relationships/image" Target="../media/image10.jpeg"/><Relationship Id="rId10" Type="http://schemas.microsoft.com/office/2018/10/relationships/comments" Target="../comments/modernComment_140_D4B4D20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microsoft.com/office/2018/10/relationships/comments" Target="../comments/modernComment_126_41AA1DC4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2.png"/><Relationship Id="rId4" Type="http://schemas.openxmlformats.org/officeDocument/2006/relationships/image" Target="../media/image5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4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5.jpe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tags" Target="../tags/tag35.xml"/><Relationship Id="rId7" Type="http://schemas.openxmlformats.org/officeDocument/2006/relationships/image" Target="../media/image65.jpeg"/><Relationship Id="rId12" Type="http://schemas.microsoft.com/office/2007/relationships/hdphoto" Target="../media/hdphoto2.wdp"/><Relationship Id="rId17" Type="http://schemas.openxmlformats.org/officeDocument/2006/relationships/image" Target="../media/image72.png"/><Relationship Id="rId2" Type="http://schemas.openxmlformats.org/officeDocument/2006/relationships/tags" Target="../tags/tag34.xml"/><Relationship Id="rId16" Type="http://schemas.openxmlformats.org/officeDocument/2006/relationships/image" Target="../media/image71.png"/><Relationship Id="rId1" Type="http://schemas.openxmlformats.org/officeDocument/2006/relationships/tags" Target="../tags/tag33.xml"/><Relationship Id="rId6" Type="http://schemas.openxmlformats.org/officeDocument/2006/relationships/image" Target="../media/image64.jpeg"/><Relationship Id="rId11" Type="http://schemas.openxmlformats.org/officeDocument/2006/relationships/image" Target="../media/image68.png"/><Relationship Id="rId5" Type="http://schemas.openxmlformats.org/officeDocument/2006/relationships/notesSlide" Target="../notesSlides/notesSlide4.xml"/><Relationship Id="rId15" Type="http://schemas.microsoft.com/office/2007/relationships/hdphoto" Target="../media/hdphoto3.wdp"/><Relationship Id="rId10" Type="http://schemas.openxmlformats.org/officeDocument/2006/relationships/image" Target="../media/image67.jpe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Relationship Id="rId1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65.jpe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41.xml"/><Relationship Id="rId7" Type="http://schemas.openxmlformats.org/officeDocument/2006/relationships/image" Target="../media/image74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73.png"/><Relationship Id="rId5" Type="http://schemas.openxmlformats.org/officeDocument/2006/relationships/image" Target="../media/image65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6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hyperlink" Target="https://data.geoscience.fr/ncl/Minls/22" TargetMode="External"/><Relationship Id="rId3" Type="http://schemas.openxmlformats.org/officeDocument/2006/relationships/tags" Target="../tags/tag6.xml"/><Relationship Id="rId7" Type="http://schemas.openxmlformats.org/officeDocument/2006/relationships/image" Target="../media/image11.jpeg"/><Relationship Id="rId12" Type="http://schemas.openxmlformats.org/officeDocument/2006/relationships/hyperlink" Target="https://data.geoscience.fr/ncl/ObjParSubs/3177" TargetMode="Externa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jpeg"/><Relationship Id="rId11" Type="http://schemas.openxmlformats.org/officeDocument/2006/relationships/hyperlink" Target="https://data.geoscience.fr/ncl/ObjParSubs/3183" TargetMode="External"/><Relationship Id="rId5" Type="http://schemas.openxmlformats.org/officeDocument/2006/relationships/image" Target="../media/image9.jpeg"/><Relationship Id="rId15" Type="http://schemas.openxmlformats.org/officeDocument/2006/relationships/hyperlink" Target="https://data.geoscience.fr/ncl/AnthroMat/62" TargetMode="External"/><Relationship Id="rId10" Type="http://schemas.openxmlformats.org/officeDocument/2006/relationships/hyperlink" Target="https://environment.data.gov.uk/catchment-planning/WaterBody/GB520704201400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9.png"/><Relationship Id="rId14" Type="http://schemas.openxmlformats.org/officeDocument/2006/relationships/hyperlink" Target="http://id.insee.fr/geo/commune/15020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hyperlink" Target="http://id.insee.fr/geo/commune/15020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12" Type="http://schemas.openxmlformats.org/officeDocument/2006/relationships/hyperlink" Target="https://data.geoscience.fr/ncl/Minls/22" TargetMode="External"/><Relationship Id="rId17" Type="http://schemas.openxmlformats.org/officeDocument/2006/relationships/image" Target="../media/image14.png"/><Relationship Id="rId2" Type="http://schemas.openxmlformats.org/officeDocument/2006/relationships/tags" Target="../tags/tag8.xml"/><Relationship Id="rId16" Type="http://schemas.openxmlformats.org/officeDocument/2006/relationships/image" Target="../media/image13.jpeg"/><Relationship Id="rId1" Type="http://schemas.openxmlformats.org/officeDocument/2006/relationships/tags" Target="../tags/tag7.xml"/><Relationship Id="rId6" Type="http://schemas.openxmlformats.org/officeDocument/2006/relationships/image" Target="../media/image9.jpeg"/><Relationship Id="rId11" Type="http://schemas.openxmlformats.org/officeDocument/2006/relationships/hyperlink" Target="https://data.geoscience.fr/ncl/ObjParSubs/3177" TargetMode="External"/><Relationship Id="rId5" Type="http://schemas.openxmlformats.org/officeDocument/2006/relationships/image" Target="../media/image10.jpeg"/><Relationship Id="rId15" Type="http://schemas.openxmlformats.org/officeDocument/2006/relationships/image" Target="../media/image19.png"/><Relationship Id="rId10" Type="http://schemas.openxmlformats.org/officeDocument/2006/relationships/hyperlink" Target="https://data.geoscience.fr/ncl/ObjParSubs/3183" TargetMode="External"/><Relationship Id="rId4" Type="http://schemas.openxmlformats.org/officeDocument/2006/relationships/image" Target="../media/image20.jpeg"/><Relationship Id="rId9" Type="http://schemas.openxmlformats.org/officeDocument/2006/relationships/hyperlink" Target="https://environment.data.gov.uk/catchment-planning/WaterBody/GB520704201400" TargetMode="External"/><Relationship Id="rId14" Type="http://schemas.openxmlformats.org/officeDocument/2006/relationships/hyperlink" Target="https://data.geoscience.fr/ncl/AnthroMat/6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1.xml"/><Relationship Id="rId7" Type="http://schemas.openxmlformats.org/officeDocument/2006/relationships/image" Target="../media/image1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1.jpeg"/><Relationship Id="rId5" Type="http://schemas.openxmlformats.org/officeDocument/2006/relationships/image" Target="../media/image10.jpeg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27.jpeg"/><Relationship Id="rId3" Type="http://schemas.openxmlformats.org/officeDocument/2006/relationships/tags" Target="../tags/tag1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26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5.jpeg"/><Relationship Id="rId5" Type="http://schemas.openxmlformats.org/officeDocument/2006/relationships/image" Target="../media/image10.jpeg"/><Relationship Id="rId15" Type="http://schemas.openxmlformats.org/officeDocument/2006/relationships/image" Target="../media/image28.jpeg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1.xml"/><Relationship Id="rId9" Type="http://schemas.openxmlformats.org/officeDocument/2006/relationships/diagramColors" Target="../diagrams/colors1.xm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9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544" cy="68627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5CF631-5056-4EE2-9C17-7FE842B83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768" y="121923"/>
            <a:ext cx="2616333" cy="11427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/>
        </p:nvSpPr>
        <p:spPr>
          <a:xfrm>
            <a:off x="0" y="2650993"/>
            <a:ext cx="12192000" cy="18827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r>
              <a:rPr lang="fr-FR" sz="3400" b="1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web sémantique au BRGM</a:t>
            </a:r>
          </a:p>
          <a:p>
            <a:endParaRPr lang="fr-FR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Tendry RANDRIAMALALA</a:t>
            </a:r>
          </a:p>
          <a:p>
            <a:r>
              <a:rPr lang="fr-F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29/11/2022</a:t>
            </a:r>
            <a:endParaRPr lang="fr-FR" sz="20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6" y="170122"/>
            <a:ext cx="1154909" cy="10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983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4686300" y="6309039"/>
            <a:ext cx="2743200" cy="365125"/>
          </a:xfrm>
        </p:spPr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67400" y="310896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Observation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5800" y="191262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/>
              <a:t>Property</a:t>
            </a:r>
            <a:endParaRPr lang="fr-FR" sz="1600"/>
          </a:p>
        </p:txBody>
      </p:sp>
      <p:sp>
        <p:nvSpPr>
          <p:cNvPr id="9" name="Rectangle 8"/>
          <p:cNvSpPr/>
          <p:nvPr/>
        </p:nvSpPr>
        <p:spPr>
          <a:xfrm>
            <a:off x="8305800" y="446532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Values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5200" y="183133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/>
              <a:t>Feature</a:t>
            </a:r>
            <a:endParaRPr lang="fr-FR" sz="1600"/>
          </a:p>
        </p:txBody>
      </p:sp>
      <p:sp>
        <p:nvSpPr>
          <p:cNvPr id="11" name="Rectangle 10"/>
          <p:cNvSpPr/>
          <p:nvPr/>
        </p:nvSpPr>
        <p:spPr>
          <a:xfrm>
            <a:off x="3505200" y="467233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/>
              <a:t>Process</a:t>
            </a:r>
            <a:endParaRPr lang="fr-FR" sz="1600"/>
          </a:p>
        </p:txBody>
      </p:sp>
      <p:cxnSp>
        <p:nvCxnSpPr>
          <p:cNvPr id="6" name="Connecteur droit avec flèche 5"/>
          <p:cNvCxnSpPr>
            <a:stCxn id="4" idx="3"/>
            <a:endCxn id="8" idx="2"/>
          </p:cNvCxnSpPr>
          <p:nvPr/>
        </p:nvCxnSpPr>
        <p:spPr>
          <a:xfrm flipV="1">
            <a:off x="7536180" y="2575560"/>
            <a:ext cx="1604010" cy="864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4" idx="0"/>
            <a:endCxn id="10" idx="2"/>
          </p:cNvCxnSpPr>
          <p:nvPr/>
        </p:nvCxnSpPr>
        <p:spPr>
          <a:xfrm flipH="1" flipV="1">
            <a:off x="4339590" y="2494270"/>
            <a:ext cx="2362200" cy="614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1"/>
            <a:endCxn id="11" idx="3"/>
          </p:cNvCxnSpPr>
          <p:nvPr/>
        </p:nvCxnSpPr>
        <p:spPr>
          <a:xfrm flipH="1">
            <a:off x="5173980" y="3440430"/>
            <a:ext cx="693420" cy="156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4" idx="2"/>
            <a:endCxn id="9" idx="0"/>
          </p:cNvCxnSpPr>
          <p:nvPr/>
        </p:nvCxnSpPr>
        <p:spPr>
          <a:xfrm>
            <a:off x="6701790" y="3771900"/>
            <a:ext cx="2438400" cy="693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031365" y="2578100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err="1"/>
              <a:t>featureOfInterest</a:t>
            </a:r>
            <a:endParaRPr lang="fr-FR" sz="1400"/>
          </a:p>
        </p:txBody>
      </p:sp>
      <p:sp>
        <p:nvSpPr>
          <p:cNvPr id="23" name="ZoneTexte 22"/>
          <p:cNvSpPr txBox="1"/>
          <p:nvPr/>
        </p:nvSpPr>
        <p:spPr>
          <a:xfrm>
            <a:off x="8085555" y="2836108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err="1"/>
              <a:t>observedProperty</a:t>
            </a:r>
            <a:endParaRPr lang="fr-FR" sz="1400"/>
          </a:p>
        </p:txBody>
      </p:sp>
      <p:sp>
        <p:nvSpPr>
          <p:cNvPr id="24" name="ZoneTexte 23"/>
          <p:cNvSpPr txBox="1"/>
          <p:nvPr/>
        </p:nvSpPr>
        <p:spPr>
          <a:xfrm>
            <a:off x="7613810" y="399765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err="1"/>
              <a:t>result</a:t>
            </a:r>
            <a:endParaRPr lang="fr-FR" sz="1400"/>
          </a:p>
        </p:txBody>
      </p:sp>
      <p:sp>
        <p:nvSpPr>
          <p:cNvPr id="25" name="ZoneTexte 24"/>
          <p:cNvSpPr txBox="1"/>
          <p:nvPr/>
        </p:nvSpPr>
        <p:spPr>
          <a:xfrm>
            <a:off x="4868230" y="4117777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err="1"/>
              <a:t>procedure</a:t>
            </a:r>
            <a:endParaRPr lang="fr-FR" sz="1400"/>
          </a:p>
        </p:txBody>
      </p:sp>
      <p:sp>
        <p:nvSpPr>
          <p:cNvPr id="26" name="Rectangle 25"/>
          <p:cNvSpPr/>
          <p:nvPr/>
        </p:nvSpPr>
        <p:spPr>
          <a:xfrm>
            <a:off x="10252191" y="1180277"/>
            <a:ext cx="933968" cy="4739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>
                <a:solidFill>
                  <a:schemeClr val="tx1"/>
                </a:solidFill>
              </a:rPr>
              <a:t>Taxon identifié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52190" y="5005517"/>
            <a:ext cx="933968" cy="4739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err="1">
                <a:solidFill>
                  <a:schemeClr val="tx1"/>
                </a:solidFill>
              </a:rPr>
              <a:t>Salmo</a:t>
            </a:r>
            <a:r>
              <a:rPr lang="fr-FR" sz="1000">
                <a:solidFill>
                  <a:schemeClr val="tx1"/>
                </a:solidFill>
              </a:rPr>
              <a:t> </a:t>
            </a:r>
            <a:r>
              <a:rPr lang="fr-FR" sz="1000" err="1">
                <a:solidFill>
                  <a:schemeClr val="tx1"/>
                </a:solidFill>
              </a:rPr>
              <a:t>trutta</a:t>
            </a:r>
            <a:endParaRPr lang="fr-FR" sz="1000">
              <a:solidFill>
                <a:schemeClr val="tx1"/>
              </a:solidFill>
            </a:endParaRPr>
          </a:p>
        </p:txBody>
      </p:sp>
      <p:pic>
        <p:nvPicPr>
          <p:cNvPr id="22" name="Image 21" descr="Trout Fish Rainbow · Free vector graphic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68" y="1592691"/>
            <a:ext cx="898016" cy="44900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674102" y="4117776"/>
            <a:ext cx="933968" cy="4739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>
                <a:solidFill>
                  <a:schemeClr val="tx1"/>
                </a:solidFill>
              </a:rPr>
              <a:t>Œil de l’expert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767464" y="1667761"/>
            <a:ext cx="1150619" cy="4739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>
                <a:solidFill>
                  <a:schemeClr val="tx1"/>
                </a:solidFill>
              </a:rPr>
              <a:t>Concentration en nitrates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061170" y="5438611"/>
            <a:ext cx="856913" cy="4739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>
                <a:solidFill>
                  <a:schemeClr val="tx1"/>
                </a:solidFill>
              </a:rPr>
              <a:t>8,2 mg/L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24161" y="4557614"/>
            <a:ext cx="2218679" cy="716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>
                <a:solidFill>
                  <a:schemeClr val="tx1"/>
                </a:solidFill>
              </a:rPr>
              <a:t>Dosage des anions par chromatographie phase liquide (NF EN ISO 10304-1)</a:t>
            </a:r>
          </a:p>
        </p:txBody>
      </p:sp>
      <p:pic>
        <p:nvPicPr>
          <p:cNvPr id="28" name="Image 27" descr="Matraz Erlenmeyer Química · Gráficos vectoriales gratis en ..."/>
          <p:cNvPicPr>
            <a:picLocks noChangeAspect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2" y="1840438"/>
            <a:ext cx="461374" cy="60261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440090" y="2201881"/>
            <a:ext cx="1150619" cy="473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>
                <a:solidFill>
                  <a:schemeClr val="tx1"/>
                </a:solidFill>
              </a:rPr>
              <a:t>Lithologie observée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200665" y="5489124"/>
            <a:ext cx="1150619" cy="473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>
                <a:solidFill>
                  <a:schemeClr val="tx1"/>
                </a:solidFill>
              </a:rPr>
              <a:t>Calcaire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09388" y="5201619"/>
            <a:ext cx="1150619" cy="473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>
                <a:solidFill>
                  <a:schemeClr val="tx1"/>
                </a:solidFill>
              </a:rPr>
              <a:t>Œil du géologue</a:t>
            </a:r>
          </a:p>
        </p:txBody>
      </p:sp>
      <p:pic>
        <p:nvPicPr>
          <p:cNvPr id="37" name="Image 36" descr="Comblanchien (pierre) — Wikipédia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4" y="2338400"/>
            <a:ext cx="1189687" cy="787176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92730" y="-7249"/>
            <a:ext cx="9999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cs typeface="Arial"/>
              </a:rPr>
              <a:t>Structuration des registres – mise en place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492843" y="5646099"/>
            <a:ext cx="3075498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Méthodes / </a:t>
            </a:r>
            <a:r>
              <a:rPr lang="fr-FR" sz="1400" err="1"/>
              <a:t>process</a:t>
            </a:r>
            <a:r>
              <a:rPr lang="fr-FR" sz="1400"/>
              <a:t> : </a:t>
            </a:r>
            <a:r>
              <a:rPr lang="fr-FR" sz="1400">
                <a:hlinkClick r:id="rId9" tooltip="https://data.geoscience.fr/ncl/Proc"/>
              </a:rPr>
              <a:t>https://data.geoscience.fr/ncl/Proc</a:t>
            </a:r>
            <a:endParaRPr lang="fr-FR" sz="1400"/>
          </a:p>
        </p:txBody>
      </p:sp>
      <p:sp>
        <p:nvSpPr>
          <p:cNvPr id="3" name="Rectangle 2"/>
          <p:cNvSpPr/>
          <p:nvPr/>
        </p:nvSpPr>
        <p:spPr>
          <a:xfrm>
            <a:off x="2300356" y="515971"/>
            <a:ext cx="2241164" cy="417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396836" y="509895"/>
            <a:ext cx="9214044" cy="82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registres O&amp;M et les registres de la connaissance</a:t>
            </a:r>
            <a:endParaRPr lang="fr-FR" sz="1400" dirty="0"/>
          </a:p>
          <a:p>
            <a:endParaRPr lang="fr-FR" sz="1400" b="1" dirty="0"/>
          </a:p>
          <a:p>
            <a:endParaRPr lang="fr-FR" sz="1400" dirty="0"/>
          </a:p>
        </p:txBody>
      </p:sp>
      <p:sp>
        <p:nvSpPr>
          <p:cNvPr id="38" name="Rectangle 37"/>
          <p:cNvSpPr/>
          <p:nvPr/>
        </p:nvSpPr>
        <p:spPr>
          <a:xfrm>
            <a:off x="5186878" y="519917"/>
            <a:ext cx="3221721" cy="4303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7042657" y="1351802"/>
            <a:ext cx="3397433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Propriétés observées: </a:t>
            </a:r>
            <a:r>
              <a:rPr lang="fr-FR" sz="1400">
                <a:hlinkClick r:id="rId10" tooltip="https://data.geoscience.fr/ncl/Proc"/>
              </a:rPr>
              <a:t>https://data.geoscience.fr/ncl/ObsProp</a:t>
            </a:r>
            <a:endParaRPr lang="fr-FR" sz="1400"/>
          </a:p>
        </p:txBody>
      </p:sp>
      <p:sp>
        <p:nvSpPr>
          <p:cNvPr id="41" name="ZoneTexte 40"/>
          <p:cNvSpPr txBox="1"/>
          <p:nvPr/>
        </p:nvSpPr>
        <p:spPr>
          <a:xfrm>
            <a:off x="10133916" y="4265136"/>
            <a:ext cx="1762966" cy="7386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Unités de mesure : </a:t>
            </a:r>
            <a:r>
              <a:rPr lang="fr-FR" sz="1400">
                <a:hlinkClick r:id="rId11" tooltip="https://data.geoscience.fr/ncl/Proc"/>
              </a:rPr>
              <a:t>https://data.geoscience.fr/ncl/uom</a:t>
            </a:r>
            <a:endParaRPr lang="fr-FR" sz="1400"/>
          </a:p>
        </p:txBody>
      </p:sp>
      <p:grpSp>
        <p:nvGrpSpPr>
          <p:cNvPr id="14" name="Groupe 13"/>
          <p:cNvGrpSpPr/>
          <p:nvPr/>
        </p:nvGrpSpPr>
        <p:grpSpPr>
          <a:xfrm>
            <a:off x="82925" y="1367325"/>
            <a:ext cx="10089597" cy="5434290"/>
            <a:chOff x="99009" y="1351802"/>
            <a:chExt cx="10089597" cy="5434290"/>
          </a:xfrm>
        </p:grpSpPr>
        <p:sp>
          <p:nvSpPr>
            <p:cNvPr id="42" name="ZoneTexte 41"/>
            <p:cNvSpPr txBox="1"/>
            <p:nvPr/>
          </p:nvSpPr>
          <p:spPr>
            <a:xfrm>
              <a:off x="6590631" y="5831985"/>
              <a:ext cx="3597975" cy="9541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/>
                <a:t>Connaissances: </a:t>
              </a:r>
              <a:r>
                <a:rPr lang="fr-FR" sz="1400">
                  <a:hlinkClick r:id="rId12"/>
                </a:rPr>
                <a:t>https://data.geoscience.fr/ncl/litho</a:t>
              </a:r>
              <a:endParaRPr lang="fr-FR" sz="1400"/>
            </a:p>
            <a:p>
              <a:pPr algn="ctr"/>
              <a:r>
                <a:rPr lang="fr-FR" sz="1400">
                  <a:hlinkClick r:id="rId13"/>
                </a:rPr>
                <a:t>https://data.geoscience.fr/ncl/apt</a:t>
              </a:r>
              <a:endParaRPr lang="fr-FR" sz="1400"/>
            </a:p>
            <a:p>
              <a:pPr algn="ctr"/>
              <a:r>
                <a:rPr lang="fr-FR" sz="1400">
                  <a:hlinkClick r:id="rId14"/>
                </a:rPr>
                <a:t>https://data.geoscience.fr/ncl/ObjParSubs</a:t>
              </a:r>
              <a:endParaRPr lang="fr-FR" sz="1400"/>
            </a:p>
          </p:txBody>
        </p:sp>
        <p:grpSp>
          <p:nvGrpSpPr>
            <p:cNvPr id="7" name="Groupe 6"/>
            <p:cNvGrpSpPr/>
            <p:nvPr/>
          </p:nvGrpSpPr>
          <p:grpSpPr>
            <a:xfrm>
              <a:off x="99009" y="1351802"/>
              <a:ext cx="3597975" cy="2705838"/>
              <a:chOff x="99009" y="1351802"/>
              <a:chExt cx="3597975" cy="2705838"/>
            </a:xfrm>
          </p:grpSpPr>
          <p:sp>
            <p:nvSpPr>
              <p:cNvPr id="43" name="ZoneTexte 42"/>
              <p:cNvSpPr txBox="1"/>
              <p:nvPr/>
            </p:nvSpPr>
            <p:spPr>
              <a:xfrm>
                <a:off x="99009" y="2888089"/>
                <a:ext cx="3597975" cy="116955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8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/>
                  <a:t>Description du </a:t>
                </a:r>
                <a:r>
                  <a:rPr lang="fr-FR" sz="1400" err="1"/>
                  <a:t>feature</a:t>
                </a:r>
                <a:r>
                  <a:rPr lang="fr-FR" sz="1400"/>
                  <a:t> à travers la Connaissance: </a:t>
                </a:r>
                <a:r>
                  <a:rPr lang="fr-FR" sz="1400">
                    <a:hlinkClick r:id="rId12"/>
                  </a:rPr>
                  <a:t>https://data.geoscience.fr/ncl/litho</a:t>
                </a:r>
                <a:endParaRPr lang="fr-FR" sz="1400"/>
              </a:p>
              <a:p>
                <a:pPr algn="ctr"/>
                <a:r>
                  <a:rPr lang="fr-FR" sz="1400">
                    <a:hlinkClick r:id="rId13"/>
                  </a:rPr>
                  <a:t>https://data.geoscience.fr/ncl/apt</a:t>
                </a:r>
                <a:endParaRPr lang="fr-FR" sz="1400"/>
              </a:p>
              <a:p>
                <a:pPr algn="ctr"/>
                <a:r>
                  <a:rPr lang="fr-FR" sz="1400">
                    <a:hlinkClick r:id="rId14"/>
                  </a:rPr>
                  <a:t>https://data.geoscience.fr/ncl/ObjParSubs</a:t>
                </a:r>
                <a:endParaRPr lang="fr-FR" sz="1400"/>
              </a:p>
            </p:txBody>
          </p:sp>
          <p:sp>
            <p:nvSpPr>
              <p:cNvPr id="5" name="Accolade ouvrante 4"/>
              <p:cNvSpPr/>
              <p:nvPr/>
            </p:nvSpPr>
            <p:spPr>
              <a:xfrm>
                <a:off x="2096682" y="1351802"/>
                <a:ext cx="396162" cy="1449813"/>
              </a:xfrm>
              <a:prstGeom prst="leftBrac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ZoneTexte 43"/>
              <p:cNvSpPr txBox="1"/>
              <p:nvPr/>
            </p:nvSpPr>
            <p:spPr>
              <a:xfrm>
                <a:off x="364506" y="1484765"/>
                <a:ext cx="1659390" cy="95410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8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err="1"/>
                  <a:t>Feature</a:t>
                </a:r>
                <a:r>
                  <a:rPr lang="fr-FR" sz="1400"/>
                  <a:t> / Objets métiers définis par un modèle de données</a:t>
                </a:r>
              </a:p>
            </p:txBody>
          </p:sp>
          <p:cxnSp>
            <p:nvCxnSpPr>
              <p:cNvPr id="12" name="Connecteur droit avec flèche 11"/>
              <p:cNvCxnSpPr>
                <a:stCxn id="44" idx="2"/>
                <a:endCxn id="43" idx="0"/>
              </p:cNvCxnSpPr>
              <p:nvPr/>
            </p:nvCxnSpPr>
            <p:spPr>
              <a:xfrm>
                <a:off x="1194201" y="2438872"/>
                <a:ext cx="703796" cy="449217"/>
              </a:xfrm>
              <a:prstGeom prst="straightConnector1">
                <a:avLst/>
              </a:prstGeom>
              <a:ln w="28575">
                <a:solidFill>
                  <a:srgbClr val="008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0410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animBg="1"/>
      <p:bldP spid="38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www.w3.org/TR/vocab-ssn/images/SSN-Observ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79" y="1726870"/>
            <a:ext cx="9578135" cy="3614102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92730" y="-7249"/>
            <a:ext cx="9999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cs typeface="Arial"/>
              </a:rPr>
              <a:t>Structuration des registres – les standards internationaux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8237478" y="4998396"/>
            <a:ext cx="1112520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Result</a:t>
            </a:r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286578" y="1646028"/>
            <a:ext cx="9684441" cy="372537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5" name="Groupe 34"/>
          <p:cNvGrpSpPr/>
          <p:nvPr/>
        </p:nvGrpSpPr>
        <p:grpSpPr>
          <a:xfrm>
            <a:off x="2735838" y="2423160"/>
            <a:ext cx="8320782" cy="2758116"/>
            <a:chOff x="2735838" y="2423160"/>
            <a:chExt cx="8320782" cy="2758116"/>
          </a:xfrm>
        </p:grpSpPr>
        <p:sp>
          <p:nvSpPr>
            <p:cNvPr id="3" name="Rectangle à coins arrondis 2"/>
            <p:cNvSpPr/>
            <p:nvPr/>
          </p:nvSpPr>
          <p:spPr>
            <a:xfrm>
              <a:off x="5349240" y="3901440"/>
              <a:ext cx="1112520" cy="3657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O&amp;M</a:t>
              </a: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611880" y="2582836"/>
              <a:ext cx="1112520" cy="44992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sz="1400" b="1"/>
                <a:t>Process / méthodes</a:t>
              </a: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5934312" y="2534195"/>
              <a:ext cx="1112520" cy="44992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/>
                <a:t>Capteurs</a:t>
              </a: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9570720" y="2423160"/>
              <a:ext cx="1485900" cy="67199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/>
                <a:t>Propriété observée</a:t>
              </a: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9463525" y="3768260"/>
              <a:ext cx="1410214" cy="671994"/>
            </a:xfrm>
            <a:prstGeom prst="roundRect">
              <a:avLst/>
            </a:prstGeom>
            <a:solidFill>
              <a:srgbClr val="008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/>
                <a:t>Objets métiers</a:t>
              </a:r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2735838" y="3901082"/>
              <a:ext cx="1112520" cy="36576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Date</a:t>
              </a:r>
            </a:p>
          </p:txBody>
        </p:sp>
        <p:cxnSp>
          <p:nvCxnSpPr>
            <p:cNvPr id="7" name="Connecteur en arc 6"/>
            <p:cNvCxnSpPr>
              <a:stCxn id="3" idx="0"/>
              <a:endCxn id="9" idx="2"/>
            </p:cNvCxnSpPr>
            <p:nvPr/>
          </p:nvCxnSpPr>
          <p:spPr>
            <a:xfrm rot="16200000" flipV="1">
              <a:off x="4602480" y="2598420"/>
              <a:ext cx="868681" cy="1737360"/>
            </a:xfrm>
            <a:prstGeom prst="curvedConnector3">
              <a:avLst>
                <a:gd name="adj1" fmla="val 55263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rc 17"/>
            <p:cNvCxnSpPr>
              <a:stCxn id="3" idx="0"/>
              <a:endCxn id="10" idx="2"/>
            </p:cNvCxnSpPr>
            <p:nvPr/>
          </p:nvCxnSpPr>
          <p:spPr>
            <a:xfrm rot="5400000" flipH="1" flipV="1">
              <a:off x="5739375" y="3150243"/>
              <a:ext cx="917322" cy="58507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rc 20"/>
            <p:cNvCxnSpPr>
              <a:stCxn id="3" idx="3"/>
              <a:endCxn id="12" idx="2"/>
            </p:cNvCxnSpPr>
            <p:nvPr/>
          </p:nvCxnSpPr>
          <p:spPr>
            <a:xfrm flipV="1">
              <a:off x="6461760" y="3095154"/>
              <a:ext cx="3851910" cy="989166"/>
            </a:xfrm>
            <a:prstGeom prst="curvedConnector2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en arc 25"/>
            <p:cNvCxnSpPr>
              <a:stCxn id="3" idx="3"/>
              <a:endCxn id="13" idx="1"/>
            </p:cNvCxnSpPr>
            <p:nvPr/>
          </p:nvCxnSpPr>
          <p:spPr>
            <a:xfrm>
              <a:off x="6461760" y="4084320"/>
              <a:ext cx="3001765" cy="19937"/>
            </a:xfrm>
            <a:prstGeom prst="curvedConnector3">
              <a:avLst/>
            </a:prstGeom>
            <a:ln w="28575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en arc 27"/>
            <p:cNvCxnSpPr>
              <a:stCxn id="3" idx="2"/>
              <a:endCxn id="15" idx="1"/>
            </p:cNvCxnSpPr>
            <p:nvPr/>
          </p:nvCxnSpPr>
          <p:spPr>
            <a:xfrm rot="16200000" flipH="1">
              <a:off x="6614451" y="3558249"/>
              <a:ext cx="914076" cy="2331978"/>
            </a:xfrm>
            <a:prstGeom prst="curvedConnector2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endCxn id="14" idx="3"/>
            </p:cNvCxnSpPr>
            <p:nvPr/>
          </p:nvCxnSpPr>
          <p:spPr>
            <a:xfrm rot="10800000" flipV="1">
              <a:off x="3848358" y="4067486"/>
              <a:ext cx="1500882" cy="16476"/>
            </a:xfrm>
            <a:prstGeom prst="curvedConnector3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ZoneTexte 22"/>
          <p:cNvSpPr txBox="1"/>
          <p:nvPr/>
        </p:nvSpPr>
        <p:spPr>
          <a:xfrm>
            <a:off x="7719575" y="2247441"/>
            <a:ext cx="2076192" cy="6001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Propriétés observées: </a:t>
            </a:r>
            <a:r>
              <a:rPr lang="fr-FR" sz="1100">
                <a:hlinkClick r:id="rId7" tooltip="https://data.geoscience.fr/ncl/Proc"/>
              </a:rPr>
              <a:t>https://data.geoscience.fr/ncl/ObsProp</a:t>
            </a:r>
            <a:endParaRPr lang="fr-FR" sz="1100"/>
          </a:p>
        </p:txBody>
      </p:sp>
      <p:sp>
        <p:nvSpPr>
          <p:cNvPr id="25" name="ZoneTexte 24"/>
          <p:cNvSpPr txBox="1"/>
          <p:nvPr/>
        </p:nvSpPr>
        <p:spPr>
          <a:xfrm>
            <a:off x="3151948" y="1980728"/>
            <a:ext cx="1835317" cy="6001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Méthodes / </a:t>
            </a:r>
            <a:r>
              <a:rPr lang="fr-FR" sz="1100" err="1"/>
              <a:t>process</a:t>
            </a:r>
            <a:r>
              <a:rPr lang="fr-FR" sz="1100"/>
              <a:t> : </a:t>
            </a:r>
            <a:r>
              <a:rPr lang="fr-FR" sz="1100">
                <a:hlinkClick r:id="rId8" tooltip="https://data.geoscience.fr/ncl/Proc"/>
              </a:rPr>
              <a:t>https://data.geoscience.fr/ncl/Proc</a:t>
            </a:r>
            <a:endParaRPr lang="fr-FR" sz="1100"/>
          </a:p>
        </p:txBody>
      </p:sp>
      <p:sp>
        <p:nvSpPr>
          <p:cNvPr id="27" name="ZoneTexte 26"/>
          <p:cNvSpPr txBox="1"/>
          <p:nvPr/>
        </p:nvSpPr>
        <p:spPr>
          <a:xfrm>
            <a:off x="9204444" y="5280552"/>
            <a:ext cx="1519707" cy="6001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Unités de mesure : </a:t>
            </a:r>
            <a:r>
              <a:rPr lang="fr-FR" sz="1100">
                <a:hlinkClick r:id="rId9" tooltip="https://data.geoscience.fr/ncl/Proc"/>
              </a:rPr>
              <a:t>https://data.geoscience.fr/ncl/uom</a:t>
            </a:r>
            <a:endParaRPr lang="fr-FR" sz="1100"/>
          </a:p>
        </p:txBody>
      </p:sp>
      <p:sp>
        <p:nvSpPr>
          <p:cNvPr id="29" name="ZoneTexte 28"/>
          <p:cNvSpPr txBox="1"/>
          <p:nvPr/>
        </p:nvSpPr>
        <p:spPr>
          <a:xfrm>
            <a:off x="5420626" y="1799691"/>
            <a:ext cx="2076192" cy="6001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Types de capteurs: </a:t>
            </a:r>
            <a:r>
              <a:rPr lang="fr-FR" sz="1100" dirty="0">
                <a:hlinkClick r:id="rId10"/>
              </a:rPr>
              <a:t>https://data.geoscience.fr/ncl/SenTy</a:t>
            </a:r>
            <a:r>
              <a:rPr lang="fr-FR" sz="1100" dirty="0"/>
              <a:t> 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587023" y="488068"/>
            <a:ext cx="2288563" cy="938719"/>
          </a:xfrm>
          <a:prstGeom prst="rect">
            <a:avLst/>
          </a:prstGeom>
          <a:solidFill>
            <a:schemeClr val="bg1"/>
          </a:solidFill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Connaissances: </a:t>
            </a:r>
            <a:r>
              <a:rPr lang="fr-FR" sz="1100">
                <a:hlinkClick r:id="rId11"/>
              </a:rPr>
              <a:t>https://data.geoscience.fr/ncl/litho</a:t>
            </a:r>
            <a:endParaRPr lang="fr-FR" sz="1100"/>
          </a:p>
          <a:p>
            <a:pPr algn="ctr"/>
            <a:r>
              <a:rPr lang="fr-FR" sz="1100">
                <a:hlinkClick r:id="rId12"/>
              </a:rPr>
              <a:t>https://data.geoscience.fr/ncl/apt</a:t>
            </a:r>
            <a:endParaRPr lang="fr-FR" sz="1100"/>
          </a:p>
          <a:p>
            <a:pPr algn="ctr"/>
            <a:r>
              <a:rPr lang="fr-FR" sz="1100">
                <a:hlinkClick r:id="rId13"/>
              </a:rPr>
              <a:t>https://data.geoscience.fr/ncl/ObjParSubs</a:t>
            </a:r>
            <a:endParaRPr lang="fr-FR" sz="1100"/>
          </a:p>
        </p:txBody>
      </p:sp>
      <p:cxnSp>
        <p:nvCxnSpPr>
          <p:cNvPr id="16" name="Connecteur en arc 15"/>
          <p:cNvCxnSpPr>
            <a:stCxn id="23" idx="0"/>
            <a:endCxn id="31" idx="2"/>
          </p:cNvCxnSpPr>
          <p:nvPr/>
        </p:nvCxnSpPr>
        <p:spPr>
          <a:xfrm rot="5400000" flipH="1" flipV="1">
            <a:off x="8834161" y="1350297"/>
            <a:ext cx="820654" cy="973634"/>
          </a:xfrm>
          <a:prstGeom prst="curvedConnector3">
            <a:avLst>
              <a:gd name="adj1" fmla="val 50000"/>
            </a:avLst>
          </a:prstGeom>
          <a:ln w="28575">
            <a:solidFill>
              <a:srgbClr val="008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8753912" y="1909780"/>
            <a:ext cx="6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err="1">
                <a:solidFill>
                  <a:srgbClr val="008000"/>
                </a:solidFill>
              </a:rPr>
              <a:t>hasPart</a:t>
            </a:r>
            <a:endParaRPr lang="fr-FR" sz="1000">
              <a:solidFill>
                <a:srgbClr val="008000"/>
              </a:solidFill>
            </a:endParaRPr>
          </a:p>
        </p:txBody>
      </p:sp>
      <p:cxnSp>
        <p:nvCxnSpPr>
          <p:cNvPr id="22" name="Connecteur en arc 21"/>
          <p:cNvCxnSpPr>
            <a:stCxn id="23" idx="2"/>
            <a:endCxn id="27" idx="1"/>
          </p:cNvCxnSpPr>
          <p:nvPr/>
        </p:nvCxnSpPr>
        <p:spPr>
          <a:xfrm rot="16200000" flipH="1">
            <a:off x="7614543" y="3990732"/>
            <a:ext cx="2733029" cy="446773"/>
          </a:xfrm>
          <a:prstGeom prst="curved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8258133" y="4503743"/>
            <a:ext cx="817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err="1">
                <a:solidFill>
                  <a:srgbClr val="FF0000"/>
                </a:solidFill>
              </a:rPr>
              <a:t>qudt:unit</a:t>
            </a:r>
            <a:endParaRPr lang="fr-FR" sz="100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342223" y="533777"/>
            <a:ext cx="9268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Les registres O&amp;M et les registres de la connaissance</a:t>
            </a:r>
            <a:endParaRPr lang="fr-FR" sz="1400"/>
          </a:p>
          <a:p>
            <a:endParaRPr lang="fr-FR" sz="1400"/>
          </a:p>
          <a:p>
            <a:endParaRPr lang="fr-FR" sz="1400"/>
          </a:p>
        </p:txBody>
      </p:sp>
      <p:sp>
        <p:nvSpPr>
          <p:cNvPr id="38" name="Rectangle 37"/>
          <p:cNvSpPr/>
          <p:nvPr/>
        </p:nvSpPr>
        <p:spPr>
          <a:xfrm>
            <a:off x="2300356" y="515971"/>
            <a:ext cx="2241164" cy="417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5148802" y="543509"/>
            <a:ext cx="3240817" cy="4179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6242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Structuration des registres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684594" y="709843"/>
            <a:ext cx="926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Des liens entre les registres « O&amp;M » et les registres de la connaissance</a:t>
            </a:r>
            <a:endParaRPr lang="fr-FR" sz="1400"/>
          </a:p>
          <a:p>
            <a:endParaRPr lang="fr-FR" sz="1400"/>
          </a:p>
        </p:txBody>
      </p:sp>
      <p:sp>
        <p:nvSpPr>
          <p:cNvPr id="5" name="ZoneTexte 4"/>
          <p:cNvSpPr txBox="1"/>
          <p:nvPr/>
        </p:nvSpPr>
        <p:spPr>
          <a:xfrm>
            <a:off x="3369909" y="2854665"/>
            <a:ext cx="1990048" cy="646331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>
                    <a:lumMod val="65000"/>
                  </a:schemeClr>
                </a:solidFill>
              </a:rPr>
              <a:t>Objets d’intérêts =&gt; </a:t>
            </a:r>
            <a:r>
              <a:rPr lang="fr-FR"/>
              <a:t>Lithologie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976226" y="2876025"/>
            <a:ext cx="2151840" cy="646331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>
                    <a:lumMod val="65000"/>
                  </a:schemeClr>
                </a:solidFill>
              </a:rPr>
              <a:t>Objets d’intérêts =&gt; </a:t>
            </a:r>
            <a:r>
              <a:rPr lang="fr-FR"/>
              <a:t>Minéraux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969514" y="2872955"/>
            <a:ext cx="2643889" cy="646331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>
                    <a:lumMod val="65000"/>
                  </a:schemeClr>
                </a:solidFill>
              </a:rPr>
              <a:t>Objets d’intérêts =&gt; </a:t>
            </a:r>
            <a:r>
              <a:rPr lang="fr-FR"/>
              <a:t>Matériaux anthropiques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073731" y="1266606"/>
            <a:ext cx="1296858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Propriétés observées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538150" y="4636273"/>
            <a:ext cx="1914833" cy="646331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fr-FR">
                <a:solidFill>
                  <a:schemeClr val="bg1">
                    <a:lumMod val="65000"/>
                  </a:schemeClr>
                </a:solidFill>
              </a:rPr>
              <a:t>Objets d’intérêt =&gt;</a:t>
            </a:r>
            <a:r>
              <a:rPr lang="fr-FR"/>
              <a:t> </a:t>
            </a:r>
            <a:r>
              <a:rPr lang="fr-FR" err="1"/>
              <a:t>ObjParSubs</a:t>
            </a:r>
            <a:endParaRPr lang="fr-FR"/>
          </a:p>
        </p:txBody>
      </p:sp>
      <p:cxnSp>
        <p:nvCxnSpPr>
          <p:cNvPr id="4" name="Connecteur droit avec flèche 3"/>
          <p:cNvCxnSpPr>
            <a:stCxn id="34" idx="2"/>
            <a:endCxn id="5" idx="0"/>
          </p:cNvCxnSpPr>
          <p:nvPr/>
        </p:nvCxnSpPr>
        <p:spPr>
          <a:xfrm>
            <a:off x="3987352" y="2404561"/>
            <a:ext cx="377581" cy="45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23" idx="3"/>
            <a:endCxn id="63" idx="1"/>
          </p:cNvCxnSpPr>
          <p:nvPr/>
        </p:nvCxnSpPr>
        <p:spPr>
          <a:xfrm flipV="1">
            <a:off x="7370589" y="1411399"/>
            <a:ext cx="1049105" cy="17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3" idx="3"/>
            <a:endCxn id="76" idx="0"/>
          </p:cNvCxnSpPr>
          <p:nvPr/>
        </p:nvCxnSpPr>
        <p:spPr>
          <a:xfrm>
            <a:off x="7370589" y="1589772"/>
            <a:ext cx="916907" cy="25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8" idx="2"/>
            <a:endCxn id="24" idx="3"/>
          </p:cNvCxnSpPr>
          <p:nvPr/>
        </p:nvCxnSpPr>
        <p:spPr>
          <a:xfrm flipH="1">
            <a:off x="7452983" y="4076277"/>
            <a:ext cx="781665" cy="88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eur droit avec flèche 1023"/>
          <p:cNvCxnSpPr>
            <a:stCxn id="1055" idx="2"/>
            <a:endCxn id="24" idx="3"/>
          </p:cNvCxnSpPr>
          <p:nvPr/>
        </p:nvCxnSpPr>
        <p:spPr>
          <a:xfrm flipH="1">
            <a:off x="7452983" y="4253627"/>
            <a:ext cx="3893464" cy="70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Connecteur droit avec flèche 1045"/>
          <p:cNvCxnSpPr>
            <a:stCxn id="16" idx="3"/>
            <a:endCxn id="14" idx="1"/>
          </p:cNvCxnSpPr>
          <p:nvPr/>
        </p:nvCxnSpPr>
        <p:spPr>
          <a:xfrm>
            <a:off x="9613403" y="3196121"/>
            <a:ext cx="362823" cy="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Connecteur droit avec flèche 1047"/>
          <p:cNvCxnSpPr>
            <a:stCxn id="16" idx="1"/>
            <a:endCxn id="5" idx="3"/>
          </p:cNvCxnSpPr>
          <p:nvPr/>
        </p:nvCxnSpPr>
        <p:spPr>
          <a:xfrm flipH="1" flipV="1">
            <a:off x="5359957" y="3177831"/>
            <a:ext cx="1609557" cy="1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Rectangle 1053"/>
          <p:cNvSpPr/>
          <p:nvPr/>
        </p:nvSpPr>
        <p:spPr>
          <a:xfrm>
            <a:off x="9527400" y="1382533"/>
            <a:ext cx="2420160" cy="2308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900">
                <a:solidFill>
                  <a:srgbClr val="337AB7"/>
                </a:solidFill>
                <a:latin typeface="Helvetica Neue"/>
                <a:hlinkClick r:id="rId6" tooltip="https://data.geoscience.fr/ncl/ObsProp/44"/>
              </a:rPr>
              <a:t>https://data.geoscience.fr/ncl/ObsProp/44</a:t>
            </a:r>
            <a:endParaRPr lang="fr-FR" sz="900"/>
          </a:p>
        </p:txBody>
      </p:sp>
      <p:sp>
        <p:nvSpPr>
          <p:cNvPr id="63" name="ZoneTexte 62"/>
          <p:cNvSpPr txBox="1"/>
          <p:nvPr/>
        </p:nvSpPr>
        <p:spPr>
          <a:xfrm>
            <a:off x="8419694" y="1180566"/>
            <a:ext cx="105658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solidFill>
                  <a:srgbClr val="0070C0"/>
                </a:solidFill>
              </a:rPr>
              <a:t>Présence de </a:t>
            </a:r>
            <a:r>
              <a:rPr lang="fr-FR" sz="1200" err="1">
                <a:solidFill>
                  <a:srgbClr val="0070C0"/>
                </a:solidFill>
              </a:rPr>
              <a:t>chrysotile</a:t>
            </a:r>
            <a:endParaRPr lang="fr-FR" sz="1200">
              <a:solidFill>
                <a:srgbClr val="0070C0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10400402" y="3676647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err="1">
                <a:solidFill>
                  <a:srgbClr val="0070C0"/>
                </a:solidFill>
              </a:rPr>
              <a:t>Chrysotile</a:t>
            </a:r>
            <a:endParaRPr lang="fr-FR" sz="1200">
              <a:solidFill>
                <a:srgbClr val="0070C0"/>
              </a:solidFill>
            </a:endParaRPr>
          </a:p>
        </p:txBody>
      </p:sp>
      <p:sp>
        <p:nvSpPr>
          <p:cNvPr id="1055" name="Rectangle 1054"/>
          <p:cNvSpPr/>
          <p:nvPr/>
        </p:nvSpPr>
        <p:spPr>
          <a:xfrm>
            <a:off x="10611819" y="3884295"/>
            <a:ext cx="1469255" cy="3693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900">
                <a:solidFill>
                  <a:srgbClr val="337AB7"/>
                </a:solidFill>
                <a:latin typeface="Helvetica Neue"/>
                <a:hlinkClick r:id="rId7" tooltip="https://data.geoscience.fr/ncl/Minls/207"/>
              </a:rPr>
              <a:t>https://data.geoscience.fr/ncl/Minls/207</a:t>
            </a:r>
            <a:endParaRPr lang="fr-FR" sz="900"/>
          </a:p>
        </p:txBody>
      </p:sp>
      <p:sp>
        <p:nvSpPr>
          <p:cNvPr id="66" name="ZoneTexte 65"/>
          <p:cNvSpPr txBox="1"/>
          <p:nvPr/>
        </p:nvSpPr>
        <p:spPr>
          <a:xfrm>
            <a:off x="5879798" y="5257434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err="1">
                <a:solidFill>
                  <a:srgbClr val="0070C0"/>
                </a:solidFill>
              </a:rPr>
              <a:t>Chrysotile</a:t>
            </a:r>
            <a:endParaRPr lang="fr-FR" sz="120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02542" y="5455494"/>
            <a:ext cx="2531462" cy="2308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>
                <a:solidFill>
                  <a:srgbClr val="337AB7"/>
                </a:solidFill>
                <a:latin typeface="Helvetica Neue"/>
                <a:hlinkClick r:id="rId8" tooltip="https://data.geoscience.fr/ncl/ObjParSubs/735"/>
              </a:rPr>
              <a:t>https://data.geoscience.fr/ncl/ObjParSubs/735</a:t>
            </a:r>
            <a:endParaRPr lang="fr-FR" sz="900"/>
          </a:p>
        </p:txBody>
      </p:sp>
      <p:sp>
        <p:nvSpPr>
          <p:cNvPr id="34" name="Rectangle 33"/>
          <p:cNvSpPr/>
          <p:nvPr/>
        </p:nvSpPr>
        <p:spPr>
          <a:xfrm>
            <a:off x="3148738" y="2035229"/>
            <a:ext cx="1677228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900">
                <a:solidFill>
                  <a:schemeClr val="accent6">
                    <a:lumMod val="75000"/>
                  </a:schemeClr>
                </a:solidFill>
                <a:latin typeface="Helvetica Neue"/>
                <a:hlinkClick r:id="rId9" tooltip="https://data.geoscience.fr/ncl/ObsProp/11"/>
              </a:rPr>
              <a:t>https://data.geoscience.fr/ncl/ObsProp/11</a:t>
            </a:r>
            <a:endParaRPr lang="fr-FR" sz="9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174546" y="1543536"/>
            <a:ext cx="144145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solidFill>
                  <a:srgbClr val="00B050"/>
                </a:solidFill>
              </a:rPr>
              <a:t>Présence de sables et graviers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4146814" y="3500996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solidFill>
                  <a:srgbClr val="00B050"/>
                </a:solidFill>
              </a:rPr>
              <a:t>Gravier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947802" y="3813825"/>
            <a:ext cx="2121093" cy="2308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fr-FR" sz="900">
                <a:solidFill>
                  <a:srgbClr val="337AB7"/>
                </a:solidFill>
                <a:latin typeface="Helvetica Neue"/>
                <a:hlinkClick r:id="rId10" tooltip="https://data.geoscience.fr/ncl/litho/710"/>
              </a:rPr>
              <a:t>https://data.geoscience.fr/ncl/litho/710</a:t>
            </a:r>
            <a:endParaRPr lang="fr-FR" sz="900"/>
          </a:p>
        </p:txBody>
      </p:sp>
      <p:sp>
        <p:nvSpPr>
          <p:cNvPr id="74" name="ZoneTexte 73"/>
          <p:cNvSpPr txBox="1"/>
          <p:nvPr/>
        </p:nvSpPr>
        <p:spPr>
          <a:xfrm>
            <a:off x="4276125" y="4038314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solidFill>
                  <a:srgbClr val="00B050"/>
                </a:solidFill>
              </a:rPr>
              <a:t>Sable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95275" y="4280283"/>
            <a:ext cx="2121093" cy="2308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fr-FR" sz="900">
                <a:solidFill>
                  <a:srgbClr val="337AB7"/>
                </a:solidFill>
                <a:latin typeface="Helvetica Neue"/>
                <a:hlinkClick r:id="rId11" tooltip="https://data.geoscience.fr/ncl/litho/717"/>
              </a:rPr>
              <a:t>https://data.geoscience.fr/ncl/litho/717</a:t>
            </a:r>
            <a:endParaRPr lang="fr-FR" sz="900"/>
          </a:p>
        </p:txBody>
      </p:sp>
      <p:sp>
        <p:nvSpPr>
          <p:cNvPr id="76" name="ZoneTexte 75"/>
          <p:cNvSpPr txBox="1"/>
          <p:nvPr/>
        </p:nvSpPr>
        <p:spPr>
          <a:xfrm>
            <a:off x="7449636" y="1844515"/>
            <a:ext cx="167572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solidFill>
                  <a:schemeClr val="accent2">
                    <a:lumMod val="75000"/>
                  </a:schemeClr>
                </a:solidFill>
              </a:rPr>
              <a:t>Présence d’aluminium (</a:t>
            </a:r>
            <a:r>
              <a:rPr lang="fr-FR" sz="1200" err="1">
                <a:solidFill>
                  <a:schemeClr val="accent2">
                    <a:lumMod val="75000"/>
                  </a:schemeClr>
                </a:solidFill>
              </a:rPr>
              <a:t>anthro</a:t>
            </a:r>
            <a:r>
              <a:rPr lang="fr-FR" sz="120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68273" y="2323376"/>
            <a:ext cx="236475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>
                <a:solidFill>
                  <a:srgbClr val="337AB7"/>
                </a:solidFill>
                <a:latin typeface="Helvetica Neue"/>
                <a:hlinkClick r:id="rId12" tooltip="https://data.geoscience.fr/ncl/ObsProp/261"/>
              </a:rPr>
              <a:t>https://data.geoscience.fr/ncl/ObsProp/261</a:t>
            </a:r>
            <a:endParaRPr lang="fr-FR" sz="900"/>
          </a:p>
        </p:txBody>
      </p:sp>
      <p:sp>
        <p:nvSpPr>
          <p:cNvPr id="77" name="ZoneTexte 76"/>
          <p:cNvSpPr txBox="1"/>
          <p:nvPr/>
        </p:nvSpPr>
        <p:spPr>
          <a:xfrm>
            <a:off x="7425012" y="3536826"/>
            <a:ext cx="16757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solidFill>
                  <a:schemeClr val="accent2">
                    <a:lumMod val="75000"/>
                  </a:schemeClr>
                </a:solidFill>
              </a:rPr>
              <a:t>Aluminium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45861" y="3845445"/>
            <a:ext cx="2377574" cy="23083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>
                <a:solidFill>
                  <a:srgbClr val="337AB7"/>
                </a:solidFill>
                <a:latin typeface="Helvetica Neue"/>
                <a:hlinkClick r:id="rId13" tooltip="https://data.geoscience.fr/ncl/AnthroMat/73"/>
              </a:rPr>
              <a:t>https://data.geoscience.fr/ncl/AnthroMat/73</a:t>
            </a:r>
            <a:endParaRPr lang="fr-FR" sz="900"/>
          </a:p>
        </p:txBody>
      </p:sp>
      <p:sp>
        <p:nvSpPr>
          <p:cNvPr id="79" name="ZoneTexte 78"/>
          <p:cNvSpPr txBox="1"/>
          <p:nvPr/>
        </p:nvSpPr>
        <p:spPr>
          <a:xfrm>
            <a:off x="6782634" y="5744509"/>
            <a:ext cx="16757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solidFill>
                  <a:schemeClr val="accent2">
                    <a:lumMod val="75000"/>
                  </a:schemeClr>
                </a:solidFill>
              </a:rPr>
              <a:t>Aluminium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43885" y="5961948"/>
            <a:ext cx="2595582" cy="23083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>
                <a:solidFill>
                  <a:srgbClr val="337AB7"/>
                </a:solidFill>
                <a:latin typeface="Helvetica Neue"/>
                <a:hlinkClick r:id="rId14" tooltip="https://data.geoscience.fr/ncl/ObjParSubs/3174"/>
              </a:rPr>
              <a:t>https://data.geoscience.fr/ncl/ObjParSubs/3174</a:t>
            </a:r>
            <a:endParaRPr lang="fr-FR" sz="900"/>
          </a:p>
        </p:txBody>
      </p:sp>
      <p:cxnSp>
        <p:nvCxnSpPr>
          <p:cNvPr id="65" name="Connecteur droit avec flèche 64"/>
          <p:cNvCxnSpPr>
            <a:stCxn id="63" idx="2"/>
            <a:endCxn id="14" idx="0"/>
          </p:cNvCxnSpPr>
          <p:nvPr/>
        </p:nvCxnSpPr>
        <p:spPr>
          <a:xfrm>
            <a:off x="8947989" y="1642231"/>
            <a:ext cx="2104157" cy="123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3" idx="1"/>
            <a:endCxn id="70" idx="3"/>
          </p:cNvCxnSpPr>
          <p:nvPr/>
        </p:nvCxnSpPr>
        <p:spPr>
          <a:xfrm flipH="1">
            <a:off x="4616004" y="1589772"/>
            <a:ext cx="1457727" cy="1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7" idx="2"/>
            <a:endCxn id="16" idx="0"/>
          </p:cNvCxnSpPr>
          <p:nvPr/>
        </p:nvCxnSpPr>
        <p:spPr>
          <a:xfrm>
            <a:off x="7850648" y="2554208"/>
            <a:ext cx="440811" cy="31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825966" y="709843"/>
            <a:ext cx="2007971" cy="362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7467600" y="689923"/>
            <a:ext cx="3223317" cy="362686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34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24" grpId="0" animBg="1"/>
      <p:bldP spid="1054" grpId="0" animBg="1"/>
      <p:bldP spid="63" grpId="0" animBg="1"/>
      <p:bldP spid="64" grpId="0"/>
      <p:bldP spid="1055" grpId="0" animBg="1"/>
      <p:bldP spid="66" grpId="0"/>
      <p:bldP spid="32" grpId="0" animBg="1"/>
      <p:bldP spid="34" grpId="0" animBg="1"/>
      <p:bldP spid="70" grpId="0" animBg="1"/>
      <p:bldP spid="72" grpId="0"/>
      <p:bldP spid="35" grpId="0" animBg="1"/>
      <p:bldP spid="74" grpId="0"/>
      <p:bldP spid="36" grpId="0" animBg="1"/>
      <p:bldP spid="76" grpId="0" animBg="1"/>
      <p:bldP spid="37" grpId="0" animBg="1"/>
      <p:bldP spid="77" grpId="0" animBg="1"/>
      <p:bldP spid="38" grpId="0" animBg="1"/>
      <p:bldP spid="79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8" y="643694"/>
            <a:ext cx="4210677" cy="315800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807503" y="3565812"/>
            <a:ext cx="22076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/>
              <a:t>La Dordogne – Pont de Lalinde – Août 2005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68002" y="0"/>
            <a:ext cx="941919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Registres O&amp;M et registres de la connaissance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92" y="3810126"/>
            <a:ext cx="4195743" cy="3070490"/>
          </a:xfrm>
          <a:prstGeom prst="rect">
            <a:avLst/>
          </a:prstGeom>
        </p:spPr>
      </p:pic>
      <p:sp>
        <p:nvSpPr>
          <p:cNvPr id="48" name="ZoneTexte 47"/>
          <p:cNvSpPr txBox="1"/>
          <p:nvPr/>
        </p:nvSpPr>
        <p:spPr>
          <a:xfrm>
            <a:off x="2565782" y="6627168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>
                <a:solidFill>
                  <a:schemeClr val="bg1"/>
                </a:solidFill>
              </a:rPr>
              <a:t>La Dordogne – Février 2006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4213315" y="5148716"/>
            <a:ext cx="2832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FF0000"/>
                </a:solidFill>
              </a:rPr>
              <a:t>Les registres O&amp;M permettent de structurer une observation de manière similaire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761396" y="4899374"/>
            <a:ext cx="310249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008000"/>
                </a:solidFill>
              </a:rPr>
              <a:t>Les registres de la connaissance permettent de structurer les spécificités métiers et thématiques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/>
        </p:nvGraphicFramePr>
        <p:xfrm>
          <a:off x="782719" y="706935"/>
          <a:ext cx="10629115" cy="3738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Feuille de calcul" r:id="rId8" imgW="8404825" imgH="2956717" progId="Excel.Sheet.12">
                  <p:embed/>
                </p:oleObj>
              </mc:Choice>
              <mc:Fallback>
                <p:oleObj name="Feuille de calcul" r:id="rId8" imgW="8404825" imgH="2956717" progId="Excel.Sheet.12">
                  <p:embed/>
                  <p:pic>
                    <p:nvPicPr>
                      <p:cNvPr id="3" name="Objet 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2719" y="706935"/>
                        <a:ext cx="10629115" cy="373846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94481" y="706935"/>
            <a:ext cx="2412132" cy="37384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4680333" y="706934"/>
            <a:ext cx="4533115" cy="37384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213448" y="706933"/>
            <a:ext cx="2198386" cy="3738462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20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 animBg="1"/>
      <p:bldP spid="42" grpId="0" animBg="1"/>
      <p:bldP spid="43" grpId="0" animBg="1"/>
      <p:bldP spid="44" grpId="0" animBg="1"/>
    </p:bldLst>
  </p:timing>
  <p:extLst>
    <p:ext uri="{6950BFC3-D8DA-4A85-94F7-54DA5524770B}">
      <p188:commentRel xmlns:p188="http://schemas.microsoft.com/office/powerpoint/2018/8/main" xmlns="" r:id="rId10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5CF631-5056-4EE2-9C17-7FE842B83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54" y="100359"/>
            <a:ext cx="2616333" cy="11427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/>
        </p:nvSpPr>
        <p:spPr>
          <a:xfrm>
            <a:off x="0" y="2272172"/>
            <a:ext cx="12192000" cy="231365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r>
              <a:rPr lang="fr-FR" sz="3400" b="1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ANR April</a:t>
            </a:r>
          </a:p>
          <a:p>
            <a:r>
              <a:rPr lang="fr-FR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Besoins et solutions pour une capitalisation structurée du RETEX </a:t>
            </a:r>
          </a:p>
          <a:p>
            <a:endParaRPr lang="fr-FR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Auteur(s)</a:t>
            </a:r>
          </a:p>
          <a:p>
            <a:r>
              <a:rPr lang="fr-F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fr-FR" sz="20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7" y="302702"/>
            <a:ext cx="1091114" cy="9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31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		</a:t>
            </a:r>
            <a:br>
              <a:rPr lang="fr-FR" dirty="0"/>
            </a:br>
            <a:r>
              <a:rPr lang="fr-FR" dirty="0"/>
              <a:t>		De quelles données on dispose?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8" y="1844824"/>
            <a:ext cx="11902343" cy="4322430"/>
          </a:xfrm>
          <a:prstGeom prst="rect">
            <a:avLst/>
          </a:prstGeom>
        </p:spPr>
      </p:pic>
      <p:pic>
        <p:nvPicPr>
          <p:cNvPr id="4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88266" y="118343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11208568" y="47955"/>
            <a:ext cx="904379" cy="862392"/>
            <a:chOff x="2573004" y="2552280"/>
            <a:chExt cx="2208257" cy="2105735"/>
          </a:xfrm>
        </p:grpSpPr>
        <p:grpSp>
          <p:nvGrpSpPr>
            <p:cNvPr id="6" name="Groupe 5"/>
            <p:cNvGrpSpPr/>
            <p:nvPr/>
          </p:nvGrpSpPr>
          <p:grpSpPr>
            <a:xfrm>
              <a:off x="2573004" y="2552280"/>
              <a:ext cx="2208257" cy="2105735"/>
              <a:chOff x="3658382" y="2469125"/>
              <a:chExt cx="1168593" cy="1114339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58382" y="2764748"/>
                <a:ext cx="295174" cy="29517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50754" y="3275221"/>
                <a:ext cx="308244" cy="308243"/>
              </a:xfrm>
              <a:prstGeom prst="ellipse">
                <a:avLst/>
              </a:prstGeom>
              <a:solidFill>
                <a:srgbClr val="C502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26843" y="3275222"/>
                <a:ext cx="303741" cy="303740"/>
              </a:xfrm>
              <a:prstGeom prst="ellipse">
                <a:avLst/>
              </a:prstGeom>
              <a:solidFill>
                <a:srgbClr val="049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2474" y="2765421"/>
                <a:ext cx="294501" cy="294500"/>
              </a:xfrm>
              <a:prstGeom prst="ellipse">
                <a:avLst/>
              </a:prstGeom>
              <a:solidFill>
                <a:srgbClr val="6D99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6868" y="2469125"/>
                <a:ext cx="306837" cy="296296"/>
              </a:xfrm>
              <a:prstGeom prst="ellipse">
                <a:avLst/>
              </a:prstGeom>
              <a:solidFill>
                <a:srgbClr val="FF7B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14" name="Graphique 53" descr="Réseaux sociaux avec un remplissage uni">
                <a:extLst>
                  <a:ext uri="{FF2B5EF4-FFF2-40B4-BE49-F238E27FC236}">
                    <a16:creationId xmlns:a16="http://schemas.microsoft.com/office/drawing/2014/main" id="{9774345B-EC81-4A34-B62B-1AD59EA828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5214" y="2484555"/>
                <a:ext cx="1136940" cy="1074882"/>
              </a:xfrm>
              <a:custGeom>
                <a:avLst/>
                <a:gdLst>
                  <a:gd name="connsiteX0" fmla="*/ 2296034 w 2595448"/>
                  <a:gd name="connsiteY0" fmla="*/ 1278066 h 2453783"/>
                  <a:gd name="connsiteX1" fmla="*/ 2595449 w 2595448"/>
                  <a:gd name="connsiteY1" fmla="*/ 978652 h 2453783"/>
                  <a:gd name="connsiteX2" fmla="*/ 2296034 w 2595448"/>
                  <a:gd name="connsiteY2" fmla="*/ 679237 h 2453783"/>
                  <a:gd name="connsiteX3" fmla="*/ 1996619 w 2595448"/>
                  <a:gd name="connsiteY3" fmla="*/ 978652 h 2453783"/>
                  <a:gd name="connsiteX4" fmla="*/ 2000278 w 2595448"/>
                  <a:gd name="connsiteY4" fmla="*/ 1023564 h 2453783"/>
                  <a:gd name="connsiteX5" fmla="*/ 1653955 w 2595448"/>
                  <a:gd name="connsiteY5" fmla="*/ 1168281 h 2453783"/>
                  <a:gd name="connsiteX6" fmla="*/ 1358865 w 2595448"/>
                  <a:gd name="connsiteY6" fmla="*/ 963348 h 2453783"/>
                  <a:gd name="connsiteX7" fmla="*/ 1358865 w 2595448"/>
                  <a:gd name="connsiteY7" fmla="*/ 591408 h 2453783"/>
                  <a:gd name="connsiteX8" fmla="*/ 1584258 w 2595448"/>
                  <a:gd name="connsiteY8" fmla="*/ 232942 h 2453783"/>
                  <a:gd name="connsiteX9" fmla="*/ 1225792 w 2595448"/>
                  <a:gd name="connsiteY9" fmla="*/ 7552 h 2453783"/>
                  <a:gd name="connsiteX10" fmla="*/ 1000399 w 2595448"/>
                  <a:gd name="connsiteY10" fmla="*/ 366015 h 2453783"/>
                  <a:gd name="connsiteX11" fmla="*/ 1225792 w 2595448"/>
                  <a:gd name="connsiteY11" fmla="*/ 591408 h 2453783"/>
                  <a:gd name="connsiteX12" fmla="*/ 1225792 w 2595448"/>
                  <a:gd name="connsiteY12" fmla="*/ 963015 h 2453783"/>
                  <a:gd name="connsiteX13" fmla="*/ 932365 w 2595448"/>
                  <a:gd name="connsiteY13" fmla="*/ 1165287 h 2453783"/>
                  <a:gd name="connsiteX14" fmla="*/ 595357 w 2595448"/>
                  <a:gd name="connsiteY14" fmla="*/ 1024562 h 2453783"/>
                  <a:gd name="connsiteX15" fmla="*/ 345202 w 2595448"/>
                  <a:gd name="connsiteY15" fmla="*/ 682916 h 2453783"/>
                  <a:gd name="connsiteX16" fmla="*/ 3558 w 2595448"/>
                  <a:gd name="connsiteY16" fmla="*/ 933071 h 2453783"/>
                  <a:gd name="connsiteX17" fmla="*/ 253711 w 2595448"/>
                  <a:gd name="connsiteY17" fmla="*/ 1274716 h 2453783"/>
                  <a:gd name="connsiteX18" fmla="*/ 545122 w 2595448"/>
                  <a:gd name="connsiteY18" fmla="*/ 1149983 h 2453783"/>
                  <a:gd name="connsiteX19" fmla="*/ 885124 w 2595448"/>
                  <a:gd name="connsiteY19" fmla="*/ 1289045 h 2453783"/>
                  <a:gd name="connsiteX20" fmla="*/ 959645 w 2595448"/>
                  <a:gd name="connsiteY20" fmla="*/ 1621728 h 2453783"/>
                  <a:gd name="connsiteX21" fmla="*/ 684516 w 2595448"/>
                  <a:gd name="connsiteY21" fmla="*/ 1899519 h 2453783"/>
                  <a:gd name="connsiteX22" fmla="*/ 272475 w 2595448"/>
                  <a:gd name="connsiteY22" fmla="*/ 1997095 h 2453783"/>
                  <a:gd name="connsiteX23" fmla="*/ 370054 w 2595448"/>
                  <a:gd name="connsiteY23" fmla="*/ 2409136 h 2453783"/>
                  <a:gd name="connsiteX24" fmla="*/ 782092 w 2595448"/>
                  <a:gd name="connsiteY24" fmla="*/ 2311560 h 2453783"/>
                  <a:gd name="connsiteX25" fmla="*/ 778665 w 2595448"/>
                  <a:gd name="connsiteY25" fmla="*/ 1991672 h 2453783"/>
                  <a:gd name="connsiteX26" fmla="*/ 1055791 w 2595448"/>
                  <a:gd name="connsiteY26" fmla="*/ 1714547 h 2453783"/>
                  <a:gd name="connsiteX27" fmla="*/ 1529199 w 2595448"/>
                  <a:gd name="connsiteY27" fmla="*/ 1714547 h 2453783"/>
                  <a:gd name="connsiteX28" fmla="*/ 1806324 w 2595448"/>
                  <a:gd name="connsiteY28" fmla="*/ 1991339 h 2453783"/>
                  <a:gd name="connsiteX29" fmla="*/ 1894804 w 2595448"/>
                  <a:gd name="connsiteY29" fmla="*/ 2405427 h 2453783"/>
                  <a:gd name="connsiteX30" fmla="*/ 2308895 w 2595448"/>
                  <a:gd name="connsiteY30" fmla="*/ 2316947 h 2453783"/>
                  <a:gd name="connsiteX31" fmla="*/ 2220411 w 2595448"/>
                  <a:gd name="connsiteY31" fmla="*/ 1902859 h 2453783"/>
                  <a:gd name="connsiteX32" fmla="*/ 1898477 w 2595448"/>
                  <a:gd name="connsiteY32" fmla="*/ 1900517 h 2453783"/>
                  <a:gd name="connsiteX33" fmla="*/ 1625012 w 2595448"/>
                  <a:gd name="connsiteY33" fmla="*/ 1623392 h 2453783"/>
                  <a:gd name="connsiteX34" fmla="*/ 1709513 w 2595448"/>
                  <a:gd name="connsiteY34" fmla="*/ 1373214 h 2453783"/>
                  <a:gd name="connsiteX35" fmla="*/ 1701529 w 2595448"/>
                  <a:gd name="connsiteY35" fmla="*/ 1292372 h 2453783"/>
                  <a:gd name="connsiteX36" fmla="*/ 2051179 w 2595448"/>
                  <a:gd name="connsiteY36" fmla="*/ 1149318 h 2453783"/>
                  <a:gd name="connsiteX37" fmla="*/ 2296034 w 2595448"/>
                  <a:gd name="connsiteY37" fmla="*/ 1278066 h 2453783"/>
                  <a:gd name="connsiteX38" fmla="*/ 2296034 w 2595448"/>
                  <a:gd name="connsiteY38" fmla="*/ 795343 h 2453783"/>
                  <a:gd name="connsiteX39" fmla="*/ 2380203 w 2595448"/>
                  <a:gd name="connsiteY39" fmla="*/ 879512 h 2453783"/>
                  <a:gd name="connsiteX40" fmla="*/ 2296034 w 2595448"/>
                  <a:gd name="connsiteY40" fmla="*/ 963681 h 2453783"/>
                  <a:gd name="connsiteX41" fmla="*/ 2211865 w 2595448"/>
                  <a:gd name="connsiteY41" fmla="*/ 879512 h 2453783"/>
                  <a:gd name="connsiteX42" fmla="*/ 2211865 w 2595448"/>
                  <a:gd name="connsiteY42" fmla="*/ 879179 h 2453783"/>
                  <a:gd name="connsiteX43" fmla="*/ 2296034 w 2595448"/>
                  <a:gd name="connsiteY43" fmla="*/ 795343 h 2453783"/>
                  <a:gd name="connsiteX44" fmla="*/ 2129692 w 2595448"/>
                  <a:gd name="connsiteY44" fmla="*/ 1068143 h 2453783"/>
                  <a:gd name="connsiteX45" fmla="*/ 2146659 w 2595448"/>
                  <a:gd name="connsiteY45" fmla="*/ 1034875 h 2453783"/>
                  <a:gd name="connsiteX46" fmla="*/ 2228499 w 2595448"/>
                  <a:gd name="connsiteY46" fmla="*/ 994953 h 2453783"/>
                  <a:gd name="connsiteX47" fmla="*/ 2297697 w 2595448"/>
                  <a:gd name="connsiteY47" fmla="*/ 984640 h 2453783"/>
                  <a:gd name="connsiteX48" fmla="*/ 2366895 w 2595448"/>
                  <a:gd name="connsiteY48" fmla="*/ 994953 h 2453783"/>
                  <a:gd name="connsiteX49" fmla="*/ 2448735 w 2595448"/>
                  <a:gd name="connsiteY49" fmla="*/ 1034875 h 2453783"/>
                  <a:gd name="connsiteX50" fmla="*/ 2465370 w 2595448"/>
                  <a:gd name="connsiteY50" fmla="*/ 1068143 h 2453783"/>
                  <a:gd name="connsiteX51" fmla="*/ 2465370 w 2595448"/>
                  <a:gd name="connsiteY51" fmla="*/ 1132019 h 2453783"/>
                  <a:gd name="connsiteX52" fmla="*/ 2128029 w 2595448"/>
                  <a:gd name="connsiteY52" fmla="*/ 1132019 h 2453783"/>
                  <a:gd name="connsiteX53" fmla="*/ 301598 w 2595448"/>
                  <a:gd name="connsiteY53" fmla="*/ 795343 h 2453783"/>
                  <a:gd name="connsiteX54" fmla="*/ 385767 w 2595448"/>
                  <a:gd name="connsiteY54" fmla="*/ 879512 h 2453783"/>
                  <a:gd name="connsiteX55" fmla="*/ 301598 w 2595448"/>
                  <a:gd name="connsiteY55" fmla="*/ 963681 h 2453783"/>
                  <a:gd name="connsiteX56" fmla="*/ 217429 w 2595448"/>
                  <a:gd name="connsiteY56" fmla="*/ 879512 h 2453783"/>
                  <a:gd name="connsiteX57" fmla="*/ 217429 w 2595448"/>
                  <a:gd name="connsiteY57" fmla="*/ 879179 h 2453783"/>
                  <a:gd name="connsiteX58" fmla="*/ 299934 w 2595448"/>
                  <a:gd name="connsiteY58" fmla="*/ 795343 h 2453783"/>
                  <a:gd name="connsiteX59" fmla="*/ 467939 w 2595448"/>
                  <a:gd name="connsiteY59" fmla="*/ 1132351 h 2453783"/>
                  <a:gd name="connsiteX60" fmla="*/ 131929 w 2595448"/>
                  <a:gd name="connsiteY60" fmla="*/ 1132351 h 2453783"/>
                  <a:gd name="connsiteX61" fmla="*/ 131929 w 2595448"/>
                  <a:gd name="connsiteY61" fmla="*/ 1068143 h 2453783"/>
                  <a:gd name="connsiteX62" fmla="*/ 148896 w 2595448"/>
                  <a:gd name="connsiteY62" fmla="*/ 1034875 h 2453783"/>
                  <a:gd name="connsiteX63" fmla="*/ 230736 w 2595448"/>
                  <a:gd name="connsiteY63" fmla="*/ 994953 h 2453783"/>
                  <a:gd name="connsiteX64" fmla="*/ 299934 w 2595448"/>
                  <a:gd name="connsiteY64" fmla="*/ 984640 h 2453783"/>
                  <a:gd name="connsiteX65" fmla="*/ 369132 w 2595448"/>
                  <a:gd name="connsiteY65" fmla="*/ 994953 h 2453783"/>
                  <a:gd name="connsiteX66" fmla="*/ 450972 w 2595448"/>
                  <a:gd name="connsiteY66" fmla="*/ 1034875 h 2453783"/>
                  <a:gd name="connsiteX67" fmla="*/ 467607 w 2595448"/>
                  <a:gd name="connsiteY67" fmla="*/ 1068143 h 2453783"/>
                  <a:gd name="connsiteX68" fmla="*/ 527157 w 2595448"/>
                  <a:gd name="connsiteY68" fmla="*/ 1971046 h 2453783"/>
                  <a:gd name="connsiteX69" fmla="*/ 610993 w 2595448"/>
                  <a:gd name="connsiteY69" fmla="*/ 2054882 h 2453783"/>
                  <a:gd name="connsiteX70" fmla="*/ 527157 w 2595448"/>
                  <a:gd name="connsiteY70" fmla="*/ 2138718 h 2453783"/>
                  <a:gd name="connsiteX71" fmla="*/ 443321 w 2595448"/>
                  <a:gd name="connsiteY71" fmla="*/ 2054882 h 2453783"/>
                  <a:gd name="connsiteX72" fmla="*/ 527157 w 2595448"/>
                  <a:gd name="connsiteY72" fmla="*/ 1971046 h 2453783"/>
                  <a:gd name="connsiteX73" fmla="*/ 693499 w 2595448"/>
                  <a:gd name="connsiteY73" fmla="*/ 2307721 h 2453783"/>
                  <a:gd name="connsiteX74" fmla="*/ 360815 w 2595448"/>
                  <a:gd name="connsiteY74" fmla="*/ 2307721 h 2453783"/>
                  <a:gd name="connsiteX75" fmla="*/ 360815 w 2595448"/>
                  <a:gd name="connsiteY75" fmla="*/ 2243513 h 2453783"/>
                  <a:gd name="connsiteX76" fmla="*/ 377449 w 2595448"/>
                  <a:gd name="connsiteY76" fmla="*/ 2210245 h 2453783"/>
                  <a:gd name="connsiteX77" fmla="*/ 459290 w 2595448"/>
                  <a:gd name="connsiteY77" fmla="*/ 2170656 h 2453783"/>
                  <a:gd name="connsiteX78" fmla="*/ 527157 w 2595448"/>
                  <a:gd name="connsiteY78" fmla="*/ 2159677 h 2453783"/>
                  <a:gd name="connsiteX79" fmla="*/ 596355 w 2595448"/>
                  <a:gd name="connsiteY79" fmla="*/ 2170323 h 2453783"/>
                  <a:gd name="connsiteX80" fmla="*/ 678195 w 2595448"/>
                  <a:gd name="connsiteY80" fmla="*/ 2209912 h 2453783"/>
                  <a:gd name="connsiteX81" fmla="*/ 694829 w 2595448"/>
                  <a:gd name="connsiteY81" fmla="*/ 2243181 h 2453783"/>
                  <a:gd name="connsiteX82" fmla="*/ 1292328 w 2595448"/>
                  <a:gd name="connsiteY82" fmla="*/ 116337 h 2453783"/>
                  <a:gd name="connsiteX83" fmla="*/ 1376165 w 2595448"/>
                  <a:gd name="connsiteY83" fmla="*/ 200173 h 2453783"/>
                  <a:gd name="connsiteX84" fmla="*/ 1292328 w 2595448"/>
                  <a:gd name="connsiteY84" fmla="*/ 284009 h 2453783"/>
                  <a:gd name="connsiteX85" fmla="*/ 1208492 w 2595448"/>
                  <a:gd name="connsiteY85" fmla="*/ 200505 h 2453783"/>
                  <a:gd name="connsiteX86" fmla="*/ 1291996 w 2595448"/>
                  <a:gd name="connsiteY86" fmla="*/ 116337 h 2453783"/>
                  <a:gd name="connsiteX87" fmla="*/ 1292328 w 2595448"/>
                  <a:gd name="connsiteY87" fmla="*/ 116337 h 2453783"/>
                  <a:gd name="connsiteX88" fmla="*/ 1125987 w 2595448"/>
                  <a:gd name="connsiteY88" fmla="*/ 453012 h 2453783"/>
                  <a:gd name="connsiteX89" fmla="*/ 1125987 w 2595448"/>
                  <a:gd name="connsiteY89" fmla="*/ 388804 h 2453783"/>
                  <a:gd name="connsiteX90" fmla="*/ 1142621 w 2595448"/>
                  <a:gd name="connsiteY90" fmla="*/ 355536 h 2453783"/>
                  <a:gd name="connsiteX91" fmla="*/ 1224461 w 2595448"/>
                  <a:gd name="connsiteY91" fmla="*/ 315947 h 2453783"/>
                  <a:gd name="connsiteX92" fmla="*/ 1292328 w 2595448"/>
                  <a:gd name="connsiteY92" fmla="*/ 304968 h 2453783"/>
                  <a:gd name="connsiteX93" fmla="*/ 1361527 w 2595448"/>
                  <a:gd name="connsiteY93" fmla="*/ 315614 h 2453783"/>
                  <a:gd name="connsiteX94" fmla="*/ 1443367 w 2595448"/>
                  <a:gd name="connsiteY94" fmla="*/ 355203 h 2453783"/>
                  <a:gd name="connsiteX95" fmla="*/ 1460001 w 2595448"/>
                  <a:gd name="connsiteY95" fmla="*/ 388471 h 2453783"/>
                  <a:gd name="connsiteX96" fmla="*/ 1460001 w 2595448"/>
                  <a:gd name="connsiteY96" fmla="*/ 452679 h 2453783"/>
                  <a:gd name="connsiteX97" fmla="*/ 1292328 w 2595448"/>
                  <a:gd name="connsiteY97" fmla="*/ 1118379 h 2453783"/>
                  <a:gd name="connsiteX98" fmla="*/ 1409433 w 2595448"/>
                  <a:gd name="connsiteY98" fmla="*/ 1234818 h 2453783"/>
                  <a:gd name="connsiteX99" fmla="*/ 1292994 w 2595448"/>
                  <a:gd name="connsiteY99" fmla="*/ 1351922 h 2453783"/>
                  <a:gd name="connsiteX100" fmla="*/ 1175889 w 2595448"/>
                  <a:gd name="connsiteY100" fmla="*/ 1235483 h 2453783"/>
                  <a:gd name="connsiteX101" fmla="*/ 1175889 w 2595448"/>
                  <a:gd name="connsiteY101" fmla="*/ 1235150 h 2453783"/>
                  <a:gd name="connsiteX102" fmla="*/ 1292328 w 2595448"/>
                  <a:gd name="connsiteY102" fmla="*/ 1118379 h 2453783"/>
                  <a:gd name="connsiteX103" fmla="*/ 1525207 w 2595448"/>
                  <a:gd name="connsiteY103" fmla="*/ 1586464 h 2453783"/>
                  <a:gd name="connsiteX104" fmla="*/ 1059450 w 2595448"/>
                  <a:gd name="connsiteY104" fmla="*/ 1586464 h 2453783"/>
                  <a:gd name="connsiteX105" fmla="*/ 1059450 w 2595448"/>
                  <a:gd name="connsiteY105" fmla="*/ 1497970 h 2453783"/>
                  <a:gd name="connsiteX106" fmla="*/ 1082738 w 2595448"/>
                  <a:gd name="connsiteY106" fmla="*/ 1451394 h 2453783"/>
                  <a:gd name="connsiteX107" fmla="*/ 1196516 w 2595448"/>
                  <a:gd name="connsiteY107" fmla="*/ 1395836 h 2453783"/>
                  <a:gd name="connsiteX108" fmla="*/ 1292328 w 2595448"/>
                  <a:gd name="connsiteY108" fmla="*/ 1380866 h 2453783"/>
                  <a:gd name="connsiteX109" fmla="*/ 1388474 w 2595448"/>
                  <a:gd name="connsiteY109" fmla="*/ 1395171 h 2453783"/>
                  <a:gd name="connsiteX110" fmla="*/ 1502252 w 2595448"/>
                  <a:gd name="connsiteY110" fmla="*/ 1450729 h 2453783"/>
                  <a:gd name="connsiteX111" fmla="*/ 1525207 w 2595448"/>
                  <a:gd name="connsiteY111" fmla="*/ 1497970 h 2453783"/>
                  <a:gd name="connsiteX112" fmla="*/ 2057500 w 2595448"/>
                  <a:gd name="connsiteY112" fmla="*/ 1971046 h 2453783"/>
                  <a:gd name="connsiteX113" fmla="*/ 2141336 w 2595448"/>
                  <a:gd name="connsiteY113" fmla="*/ 2054882 h 2453783"/>
                  <a:gd name="connsiteX114" fmla="*/ 2057500 w 2595448"/>
                  <a:gd name="connsiteY114" fmla="*/ 2138718 h 2453783"/>
                  <a:gd name="connsiteX115" fmla="*/ 1973664 w 2595448"/>
                  <a:gd name="connsiteY115" fmla="*/ 2054882 h 2453783"/>
                  <a:gd name="connsiteX116" fmla="*/ 2057500 w 2595448"/>
                  <a:gd name="connsiteY116" fmla="*/ 1971046 h 2453783"/>
                  <a:gd name="connsiteX117" fmla="*/ 1891158 w 2595448"/>
                  <a:gd name="connsiteY117" fmla="*/ 2243513 h 2453783"/>
                  <a:gd name="connsiteX118" fmla="*/ 1907792 w 2595448"/>
                  <a:gd name="connsiteY118" fmla="*/ 2210245 h 2453783"/>
                  <a:gd name="connsiteX119" fmla="*/ 1989632 w 2595448"/>
                  <a:gd name="connsiteY119" fmla="*/ 2170656 h 2453783"/>
                  <a:gd name="connsiteX120" fmla="*/ 2057500 w 2595448"/>
                  <a:gd name="connsiteY120" fmla="*/ 2159677 h 2453783"/>
                  <a:gd name="connsiteX121" fmla="*/ 2126698 w 2595448"/>
                  <a:gd name="connsiteY121" fmla="*/ 2170323 h 2453783"/>
                  <a:gd name="connsiteX122" fmla="*/ 2208538 w 2595448"/>
                  <a:gd name="connsiteY122" fmla="*/ 2209912 h 2453783"/>
                  <a:gd name="connsiteX123" fmla="*/ 2225172 w 2595448"/>
                  <a:gd name="connsiteY123" fmla="*/ 2243181 h 2453783"/>
                  <a:gd name="connsiteX124" fmla="*/ 2225172 w 2595448"/>
                  <a:gd name="connsiteY124" fmla="*/ 2307389 h 2453783"/>
                  <a:gd name="connsiteX125" fmla="*/ 1891158 w 2595448"/>
                  <a:gd name="connsiteY125" fmla="*/ 2307389 h 245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595448" h="2453783">
                    <a:moveTo>
                      <a:pt x="2296034" y="1278066"/>
                    </a:moveTo>
                    <a:cubicBezTo>
                      <a:pt x="2461397" y="1278066"/>
                      <a:pt x="2595449" y="1144015"/>
                      <a:pt x="2595449" y="978652"/>
                    </a:cubicBezTo>
                    <a:cubicBezTo>
                      <a:pt x="2595449" y="813288"/>
                      <a:pt x="2461397" y="679237"/>
                      <a:pt x="2296034" y="679237"/>
                    </a:cubicBezTo>
                    <a:cubicBezTo>
                      <a:pt x="2130670" y="679237"/>
                      <a:pt x="1996619" y="813288"/>
                      <a:pt x="1996619" y="978652"/>
                    </a:cubicBezTo>
                    <a:cubicBezTo>
                      <a:pt x="1996652" y="993696"/>
                      <a:pt x="1997876" y="1008713"/>
                      <a:pt x="2000278" y="1023564"/>
                    </a:cubicBezTo>
                    <a:lnTo>
                      <a:pt x="1653955" y="1168281"/>
                    </a:lnTo>
                    <a:cubicBezTo>
                      <a:pt x="1591843" y="1058679"/>
                      <a:pt x="1483259" y="983269"/>
                      <a:pt x="1358865" y="963348"/>
                    </a:cubicBezTo>
                    <a:lnTo>
                      <a:pt x="1358865" y="591408"/>
                    </a:lnTo>
                    <a:cubicBezTo>
                      <a:pt x="1520093" y="554660"/>
                      <a:pt x="1621003" y="394170"/>
                      <a:pt x="1584258" y="232942"/>
                    </a:cubicBezTo>
                    <a:cubicBezTo>
                      <a:pt x="1547510" y="71717"/>
                      <a:pt x="1387020" y="-29196"/>
                      <a:pt x="1225792" y="7552"/>
                    </a:cubicBezTo>
                    <a:cubicBezTo>
                      <a:pt x="1064564" y="44297"/>
                      <a:pt x="963654" y="204790"/>
                      <a:pt x="1000399" y="366015"/>
                    </a:cubicBezTo>
                    <a:cubicBezTo>
                      <a:pt x="1025972" y="478219"/>
                      <a:pt x="1113591" y="565835"/>
                      <a:pt x="1225792" y="591408"/>
                    </a:cubicBezTo>
                    <a:lnTo>
                      <a:pt x="1225792" y="963015"/>
                    </a:lnTo>
                    <a:cubicBezTo>
                      <a:pt x="1102566" y="982943"/>
                      <a:pt x="994826" y="1057211"/>
                      <a:pt x="932365" y="1165287"/>
                    </a:cubicBezTo>
                    <a:lnTo>
                      <a:pt x="595357" y="1024562"/>
                    </a:lnTo>
                    <a:cubicBezTo>
                      <a:pt x="620621" y="861141"/>
                      <a:pt x="508623" y="708180"/>
                      <a:pt x="345202" y="682916"/>
                    </a:cubicBezTo>
                    <a:cubicBezTo>
                      <a:pt x="181782" y="657652"/>
                      <a:pt x="28822" y="769650"/>
                      <a:pt x="3558" y="933071"/>
                    </a:cubicBezTo>
                    <a:cubicBezTo>
                      <a:pt x="-21707" y="1096491"/>
                      <a:pt x="90291" y="1249452"/>
                      <a:pt x="253711" y="1274716"/>
                    </a:cubicBezTo>
                    <a:cubicBezTo>
                      <a:pt x="366697" y="1292182"/>
                      <a:pt x="479766" y="1243787"/>
                      <a:pt x="545122" y="1149983"/>
                    </a:cubicBezTo>
                    <a:lnTo>
                      <a:pt x="885124" y="1289045"/>
                    </a:lnTo>
                    <a:cubicBezTo>
                      <a:pt x="861015" y="1405494"/>
                      <a:pt x="888161" y="1526691"/>
                      <a:pt x="959645" y="1621728"/>
                    </a:cubicBezTo>
                    <a:lnTo>
                      <a:pt x="684516" y="1899519"/>
                    </a:lnTo>
                    <a:cubicBezTo>
                      <a:pt x="543788" y="1812682"/>
                      <a:pt x="359312" y="1856370"/>
                      <a:pt x="272475" y="1997095"/>
                    </a:cubicBezTo>
                    <a:cubicBezTo>
                      <a:pt x="185638" y="2137823"/>
                      <a:pt x="229326" y="2322299"/>
                      <a:pt x="370054" y="2409136"/>
                    </a:cubicBezTo>
                    <a:cubicBezTo>
                      <a:pt x="510779" y="2495973"/>
                      <a:pt x="695255" y="2452285"/>
                      <a:pt x="782092" y="2311560"/>
                    </a:cubicBezTo>
                    <a:cubicBezTo>
                      <a:pt x="842784" y="2213206"/>
                      <a:pt x="841449" y="2088702"/>
                      <a:pt x="778665" y="1991672"/>
                    </a:cubicBezTo>
                    <a:lnTo>
                      <a:pt x="1055791" y="1714547"/>
                    </a:lnTo>
                    <a:cubicBezTo>
                      <a:pt x="1198106" y="1813420"/>
                      <a:pt x="1386884" y="1813420"/>
                      <a:pt x="1529199" y="1714547"/>
                    </a:cubicBezTo>
                    <a:lnTo>
                      <a:pt x="1806324" y="1991339"/>
                    </a:lnTo>
                    <a:cubicBezTo>
                      <a:pt x="1716410" y="2130122"/>
                      <a:pt x="1756026" y="2315513"/>
                      <a:pt x="1894804" y="2405427"/>
                    </a:cubicBezTo>
                    <a:cubicBezTo>
                      <a:pt x="2033586" y="2495341"/>
                      <a:pt x="2218981" y="2455729"/>
                      <a:pt x="2308895" y="2316947"/>
                    </a:cubicBezTo>
                    <a:cubicBezTo>
                      <a:pt x="2398810" y="2178168"/>
                      <a:pt x="2359194" y="1992773"/>
                      <a:pt x="2220411" y="1902859"/>
                    </a:cubicBezTo>
                    <a:cubicBezTo>
                      <a:pt x="2122686" y="1839543"/>
                      <a:pt x="1997114" y="1838628"/>
                      <a:pt x="1898477" y="1900517"/>
                    </a:cubicBezTo>
                    <a:lnTo>
                      <a:pt x="1625012" y="1623392"/>
                    </a:lnTo>
                    <a:cubicBezTo>
                      <a:pt x="1679894" y="1551545"/>
                      <a:pt x="1709593" y="1463624"/>
                      <a:pt x="1709513" y="1373214"/>
                    </a:cubicBezTo>
                    <a:cubicBezTo>
                      <a:pt x="1709393" y="1346077"/>
                      <a:pt x="1706722" y="1319010"/>
                      <a:pt x="1701529" y="1292372"/>
                    </a:cubicBezTo>
                    <a:lnTo>
                      <a:pt x="2051179" y="1149318"/>
                    </a:lnTo>
                    <a:cubicBezTo>
                      <a:pt x="2106890" y="1229628"/>
                      <a:pt x="2198295" y="1277687"/>
                      <a:pt x="2296034" y="1278066"/>
                    </a:cubicBezTo>
                    <a:close/>
                    <a:moveTo>
                      <a:pt x="2296034" y="795343"/>
                    </a:moveTo>
                    <a:cubicBezTo>
                      <a:pt x="2342520" y="795343"/>
                      <a:pt x="2380203" y="833026"/>
                      <a:pt x="2380203" y="879512"/>
                    </a:cubicBezTo>
                    <a:cubicBezTo>
                      <a:pt x="2380203" y="925998"/>
                      <a:pt x="2342516" y="963681"/>
                      <a:pt x="2296034" y="963681"/>
                    </a:cubicBezTo>
                    <a:cubicBezTo>
                      <a:pt x="2249548" y="963681"/>
                      <a:pt x="2211865" y="925998"/>
                      <a:pt x="2211865" y="879512"/>
                    </a:cubicBezTo>
                    <a:cubicBezTo>
                      <a:pt x="2211865" y="879402"/>
                      <a:pt x="2211865" y="879289"/>
                      <a:pt x="2211865" y="879179"/>
                    </a:cubicBezTo>
                    <a:cubicBezTo>
                      <a:pt x="2212228" y="832900"/>
                      <a:pt x="2249754" y="795523"/>
                      <a:pt x="2296034" y="795343"/>
                    </a:cubicBezTo>
                    <a:close/>
                    <a:moveTo>
                      <a:pt x="2129692" y="1068143"/>
                    </a:moveTo>
                    <a:cubicBezTo>
                      <a:pt x="2130022" y="1055059"/>
                      <a:pt x="2136259" y="1042826"/>
                      <a:pt x="2146659" y="1034875"/>
                    </a:cubicBezTo>
                    <a:cubicBezTo>
                      <a:pt x="2171534" y="1017120"/>
                      <a:pt x="2199193" y="1003629"/>
                      <a:pt x="2228499" y="994953"/>
                    </a:cubicBezTo>
                    <a:cubicBezTo>
                      <a:pt x="2250995" y="988416"/>
                      <a:pt x="2274273" y="984946"/>
                      <a:pt x="2297697" y="984640"/>
                    </a:cubicBezTo>
                    <a:cubicBezTo>
                      <a:pt x="2321145" y="984673"/>
                      <a:pt x="2344459" y="988146"/>
                      <a:pt x="2366895" y="994953"/>
                    </a:cubicBezTo>
                    <a:cubicBezTo>
                      <a:pt x="2396521" y="1002788"/>
                      <a:pt x="2424326" y="1016348"/>
                      <a:pt x="2448735" y="1034875"/>
                    </a:cubicBezTo>
                    <a:cubicBezTo>
                      <a:pt x="2458935" y="1042953"/>
                      <a:pt x="2465027" y="1055139"/>
                      <a:pt x="2465370" y="1068143"/>
                    </a:cubicBezTo>
                    <a:lnTo>
                      <a:pt x="2465370" y="1132019"/>
                    </a:lnTo>
                    <a:lnTo>
                      <a:pt x="2128029" y="1132019"/>
                    </a:lnTo>
                    <a:close/>
                    <a:moveTo>
                      <a:pt x="301598" y="795343"/>
                    </a:moveTo>
                    <a:cubicBezTo>
                      <a:pt x="348084" y="795343"/>
                      <a:pt x="385767" y="833026"/>
                      <a:pt x="385767" y="879512"/>
                    </a:cubicBezTo>
                    <a:cubicBezTo>
                      <a:pt x="385767" y="925998"/>
                      <a:pt x="348080" y="963681"/>
                      <a:pt x="301598" y="963681"/>
                    </a:cubicBezTo>
                    <a:cubicBezTo>
                      <a:pt x="255112" y="963681"/>
                      <a:pt x="217429" y="925998"/>
                      <a:pt x="217429" y="879512"/>
                    </a:cubicBezTo>
                    <a:cubicBezTo>
                      <a:pt x="217429" y="879402"/>
                      <a:pt x="217429" y="879289"/>
                      <a:pt x="217429" y="879179"/>
                    </a:cubicBezTo>
                    <a:cubicBezTo>
                      <a:pt x="217775" y="833538"/>
                      <a:pt x="254303" y="796421"/>
                      <a:pt x="299934" y="795343"/>
                    </a:cubicBezTo>
                    <a:close/>
                    <a:moveTo>
                      <a:pt x="467939" y="1132351"/>
                    </a:moveTo>
                    <a:lnTo>
                      <a:pt x="131929" y="1132351"/>
                    </a:lnTo>
                    <a:lnTo>
                      <a:pt x="131929" y="1068143"/>
                    </a:lnTo>
                    <a:cubicBezTo>
                      <a:pt x="132259" y="1055059"/>
                      <a:pt x="138496" y="1042826"/>
                      <a:pt x="148896" y="1034875"/>
                    </a:cubicBezTo>
                    <a:cubicBezTo>
                      <a:pt x="173774" y="1017120"/>
                      <a:pt x="201430" y="1003629"/>
                      <a:pt x="230736" y="994953"/>
                    </a:cubicBezTo>
                    <a:cubicBezTo>
                      <a:pt x="253232" y="988416"/>
                      <a:pt x="276510" y="984946"/>
                      <a:pt x="299934" y="984640"/>
                    </a:cubicBezTo>
                    <a:cubicBezTo>
                      <a:pt x="323382" y="984673"/>
                      <a:pt x="346696" y="988146"/>
                      <a:pt x="369132" y="994953"/>
                    </a:cubicBezTo>
                    <a:cubicBezTo>
                      <a:pt x="398758" y="1002788"/>
                      <a:pt x="426563" y="1016348"/>
                      <a:pt x="450972" y="1034875"/>
                    </a:cubicBezTo>
                    <a:cubicBezTo>
                      <a:pt x="461173" y="1042953"/>
                      <a:pt x="467264" y="1055139"/>
                      <a:pt x="467607" y="1068143"/>
                    </a:cubicBezTo>
                    <a:close/>
                    <a:moveTo>
                      <a:pt x="527157" y="1971046"/>
                    </a:moveTo>
                    <a:cubicBezTo>
                      <a:pt x="573460" y="1971046"/>
                      <a:pt x="610993" y="2008579"/>
                      <a:pt x="610993" y="2054882"/>
                    </a:cubicBezTo>
                    <a:cubicBezTo>
                      <a:pt x="610993" y="2101185"/>
                      <a:pt x="573460" y="2138718"/>
                      <a:pt x="527157" y="2138718"/>
                    </a:cubicBezTo>
                    <a:cubicBezTo>
                      <a:pt x="480854" y="2138718"/>
                      <a:pt x="443321" y="2101185"/>
                      <a:pt x="443321" y="2054882"/>
                    </a:cubicBezTo>
                    <a:cubicBezTo>
                      <a:pt x="443321" y="2008579"/>
                      <a:pt x="480854" y="1971046"/>
                      <a:pt x="527157" y="1971046"/>
                    </a:cubicBezTo>
                    <a:close/>
                    <a:moveTo>
                      <a:pt x="693499" y="2307721"/>
                    </a:moveTo>
                    <a:lnTo>
                      <a:pt x="360815" y="2307721"/>
                    </a:lnTo>
                    <a:lnTo>
                      <a:pt x="360815" y="2243513"/>
                    </a:lnTo>
                    <a:cubicBezTo>
                      <a:pt x="361111" y="2230495"/>
                      <a:pt x="367213" y="2218293"/>
                      <a:pt x="377449" y="2210245"/>
                    </a:cubicBezTo>
                    <a:cubicBezTo>
                      <a:pt x="402304" y="2192530"/>
                      <a:pt x="429973" y="2179146"/>
                      <a:pt x="459290" y="2170656"/>
                    </a:cubicBezTo>
                    <a:cubicBezTo>
                      <a:pt x="481333" y="2164042"/>
                      <a:pt x="504152" y="2160349"/>
                      <a:pt x="527157" y="2159677"/>
                    </a:cubicBezTo>
                    <a:cubicBezTo>
                      <a:pt x="550621" y="2159787"/>
                      <a:pt x="573942" y="2163376"/>
                      <a:pt x="596355" y="2170323"/>
                    </a:cubicBezTo>
                    <a:cubicBezTo>
                      <a:pt x="625970" y="2178015"/>
                      <a:pt x="653780" y="2191468"/>
                      <a:pt x="678195" y="2209912"/>
                    </a:cubicBezTo>
                    <a:cubicBezTo>
                      <a:pt x="688432" y="2217960"/>
                      <a:pt x="694533" y="2230163"/>
                      <a:pt x="694829" y="2243181"/>
                    </a:cubicBezTo>
                    <a:close/>
                    <a:moveTo>
                      <a:pt x="1292328" y="116337"/>
                    </a:moveTo>
                    <a:cubicBezTo>
                      <a:pt x="1338631" y="116337"/>
                      <a:pt x="1376165" y="153873"/>
                      <a:pt x="1376165" y="200173"/>
                    </a:cubicBezTo>
                    <a:cubicBezTo>
                      <a:pt x="1376165" y="246476"/>
                      <a:pt x="1338628" y="284009"/>
                      <a:pt x="1292328" y="284009"/>
                    </a:cubicBezTo>
                    <a:cubicBezTo>
                      <a:pt x="1246155" y="284009"/>
                      <a:pt x="1208675" y="246675"/>
                      <a:pt x="1208492" y="200505"/>
                    </a:cubicBezTo>
                    <a:cubicBezTo>
                      <a:pt x="1208309" y="154206"/>
                      <a:pt x="1245693" y="116520"/>
                      <a:pt x="1291996" y="116337"/>
                    </a:cubicBezTo>
                    <a:cubicBezTo>
                      <a:pt x="1292106" y="116337"/>
                      <a:pt x="1292219" y="116337"/>
                      <a:pt x="1292328" y="116337"/>
                    </a:cubicBezTo>
                    <a:close/>
                    <a:moveTo>
                      <a:pt x="1125987" y="453012"/>
                    </a:moveTo>
                    <a:lnTo>
                      <a:pt x="1125987" y="388804"/>
                    </a:lnTo>
                    <a:cubicBezTo>
                      <a:pt x="1126283" y="375786"/>
                      <a:pt x="1132384" y="363583"/>
                      <a:pt x="1142621" y="355536"/>
                    </a:cubicBezTo>
                    <a:cubicBezTo>
                      <a:pt x="1167476" y="337820"/>
                      <a:pt x="1195145" y="324437"/>
                      <a:pt x="1224461" y="315947"/>
                    </a:cubicBezTo>
                    <a:cubicBezTo>
                      <a:pt x="1246505" y="309333"/>
                      <a:pt x="1269323" y="305640"/>
                      <a:pt x="1292328" y="304968"/>
                    </a:cubicBezTo>
                    <a:cubicBezTo>
                      <a:pt x="1315793" y="305078"/>
                      <a:pt x="1339114" y="308667"/>
                      <a:pt x="1361527" y="315614"/>
                    </a:cubicBezTo>
                    <a:cubicBezTo>
                      <a:pt x="1391142" y="323305"/>
                      <a:pt x="1418951" y="336759"/>
                      <a:pt x="1443367" y="355203"/>
                    </a:cubicBezTo>
                    <a:cubicBezTo>
                      <a:pt x="1453603" y="363251"/>
                      <a:pt x="1459705" y="375454"/>
                      <a:pt x="1460001" y="388471"/>
                    </a:cubicBezTo>
                    <a:lnTo>
                      <a:pt x="1460001" y="452679"/>
                    </a:lnTo>
                    <a:close/>
                    <a:moveTo>
                      <a:pt x="1292328" y="1118379"/>
                    </a:moveTo>
                    <a:cubicBezTo>
                      <a:pt x="1356819" y="1118196"/>
                      <a:pt x="1409250" y="1170327"/>
                      <a:pt x="1409433" y="1234818"/>
                    </a:cubicBezTo>
                    <a:cubicBezTo>
                      <a:pt x="1409616" y="1299308"/>
                      <a:pt x="1357484" y="1351736"/>
                      <a:pt x="1292994" y="1351922"/>
                    </a:cubicBezTo>
                    <a:cubicBezTo>
                      <a:pt x="1228503" y="1352105"/>
                      <a:pt x="1176072" y="1299974"/>
                      <a:pt x="1175889" y="1235483"/>
                    </a:cubicBezTo>
                    <a:cubicBezTo>
                      <a:pt x="1175889" y="1235373"/>
                      <a:pt x="1175889" y="1235260"/>
                      <a:pt x="1175889" y="1235150"/>
                    </a:cubicBezTo>
                    <a:cubicBezTo>
                      <a:pt x="1175889" y="1170789"/>
                      <a:pt x="1227967" y="1118562"/>
                      <a:pt x="1292328" y="1118379"/>
                    </a:cubicBezTo>
                    <a:close/>
                    <a:moveTo>
                      <a:pt x="1525207" y="1586464"/>
                    </a:moveTo>
                    <a:lnTo>
                      <a:pt x="1059450" y="1586464"/>
                    </a:lnTo>
                    <a:lnTo>
                      <a:pt x="1059450" y="1497970"/>
                    </a:lnTo>
                    <a:cubicBezTo>
                      <a:pt x="1059893" y="1479752"/>
                      <a:pt x="1068429" y="1462679"/>
                      <a:pt x="1082738" y="1451394"/>
                    </a:cubicBezTo>
                    <a:cubicBezTo>
                      <a:pt x="1117264" y="1426596"/>
                      <a:pt x="1155732" y="1407813"/>
                      <a:pt x="1196516" y="1395836"/>
                    </a:cubicBezTo>
                    <a:cubicBezTo>
                      <a:pt x="1227658" y="1386661"/>
                      <a:pt x="1259872" y="1381627"/>
                      <a:pt x="1292328" y="1380866"/>
                    </a:cubicBezTo>
                    <a:cubicBezTo>
                      <a:pt x="1324898" y="1380962"/>
                      <a:pt x="1357285" y="1385783"/>
                      <a:pt x="1388474" y="1395171"/>
                    </a:cubicBezTo>
                    <a:cubicBezTo>
                      <a:pt x="1429736" y="1405887"/>
                      <a:pt x="1468428" y="1424780"/>
                      <a:pt x="1502252" y="1450729"/>
                    </a:cubicBezTo>
                    <a:cubicBezTo>
                      <a:pt x="1516613" y="1462227"/>
                      <a:pt x="1525044" y="1479573"/>
                      <a:pt x="1525207" y="1497970"/>
                    </a:cubicBezTo>
                    <a:close/>
                    <a:moveTo>
                      <a:pt x="2057500" y="1971046"/>
                    </a:moveTo>
                    <a:cubicBezTo>
                      <a:pt x="2103803" y="1971046"/>
                      <a:pt x="2141336" y="2008579"/>
                      <a:pt x="2141336" y="2054882"/>
                    </a:cubicBezTo>
                    <a:cubicBezTo>
                      <a:pt x="2141336" y="2101185"/>
                      <a:pt x="2103803" y="2138718"/>
                      <a:pt x="2057500" y="2138718"/>
                    </a:cubicBezTo>
                    <a:cubicBezTo>
                      <a:pt x="2011197" y="2138718"/>
                      <a:pt x="1973664" y="2101185"/>
                      <a:pt x="1973664" y="2054882"/>
                    </a:cubicBezTo>
                    <a:cubicBezTo>
                      <a:pt x="1973664" y="2008579"/>
                      <a:pt x="2011197" y="1971046"/>
                      <a:pt x="2057500" y="1971046"/>
                    </a:cubicBezTo>
                    <a:close/>
                    <a:moveTo>
                      <a:pt x="1891158" y="2243513"/>
                    </a:moveTo>
                    <a:cubicBezTo>
                      <a:pt x="1891454" y="2230495"/>
                      <a:pt x="1897556" y="2218293"/>
                      <a:pt x="1907792" y="2210245"/>
                    </a:cubicBezTo>
                    <a:cubicBezTo>
                      <a:pt x="1932647" y="2192530"/>
                      <a:pt x="1960316" y="2179146"/>
                      <a:pt x="1989632" y="2170656"/>
                    </a:cubicBezTo>
                    <a:cubicBezTo>
                      <a:pt x="2011676" y="2164042"/>
                      <a:pt x="2034495" y="2160349"/>
                      <a:pt x="2057500" y="2159677"/>
                    </a:cubicBezTo>
                    <a:cubicBezTo>
                      <a:pt x="2080964" y="2159787"/>
                      <a:pt x="2104285" y="2163376"/>
                      <a:pt x="2126698" y="2170323"/>
                    </a:cubicBezTo>
                    <a:cubicBezTo>
                      <a:pt x="2156313" y="2178015"/>
                      <a:pt x="2184122" y="2191468"/>
                      <a:pt x="2208538" y="2209912"/>
                    </a:cubicBezTo>
                    <a:cubicBezTo>
                      <a:pt x="2218775" y="2217960"/>
                      <a:pt x="2224876" y="2230163"/>
                      <a:pt x="2225172" y="2243181"/>
                    </a:cubicBezTo>
                    <a:lnTo>
                      <a:pt x="2225172" y="2307389"/>
                    </a:lnTo>
                    <a:lnTo>
                      <a:pt x="1891158" y="2307389"/>
                    </a:lnTo>
                    <a:close/>
                  </a:path>
                </a:pathLst>
              </a:custGeom>
              <a:solidFill>
                <a:srgbClr val="002060"/>
              </a:solidFill>
              <a:ln w="332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050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7F493CD-5AB7-4753-A522-4994ADBC0855}"/>
                </a:ext>
              </a:extLst>
            </p:cNvPr>
            <p:cNvSpPr>
              <a:spLocks/>
            </p:cNvSpPr>
            <p:nvPr/>
          </p:nvSpPr>
          <p:spPr>
            <a:xfrm>
              <a:off x="3363734" y="3399293"/>
              <a:ext cx="630590" cy="630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pic>
          <p:nvPicPr>
            <p:cNvPr id="8" name="Picture 2" descr="Join us! INCF-HBP Short Course &quot;Fundamentals of Ontology Engineering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1423">
              <a:off x="3243194" y="3279258"/>
              <a:ext cx="858836" cy="8588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/>
              </a:outerShdw>
            </a:effectLst>
          </p:spPr>
        </p:pic>
      </p:grpSp>
      <p:sp>
        <p:nvSpPr>
          <p:cNvPr id="15" name="Rectangle 14"/>
          <p:cNvSpPr/>
          <p:nvPr/>
        </p:nvSpPr>
        <p:spPr>
          <a:xfrm>
            <a:off x="0" y="614720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46 interviews -Average interview time: 1h45 (30 minutes to more than 3 hours)</a:t>
            </a:r>
            <a:endParaRPr lang="fr-FR">
              <a:solidFill>
                <a:srgbClr val="00206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2C42B04-3416-938D-3561-A61D9F9D5938}"/>
              </a:ext>
            </a:extLst>
          </p:cNvPr>
          <p:cNvSpPr txBox="1">
            <a:spLocks/>
          </p:cNvSpPr>
          <p:nvPr/>
        </p:nvSpPr>
        <p:spPr>
          <a:xfrm>
            <a:off x="1199456" y="434297"/>
            <a:ext cx="9991822" cy="70609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all" dirty="0"/>
              <a:t>De </a:t>
            </a:r>
            <a:r>
              <a:rPr lang="en-US" sz="3200" cap="all" dirty="0" err="1"/>
              <a:t>quelles</a:t>
            </a:r>
            <a:r>
              <a:rPr lang="en-US" sz="3200" cap="all" dirty="0"/>
              <a:t> </a:t>
            </a:r>
            <a:r>
              <a:rPr lang="en-US" sz="3200" cap="all" dirty="0" err="1"/>
              <a:t>données</a:t>
            </a:r>
            <a:r>
              <a:rPr lang="en-US" sz="3200" cap="all" dirty="0"/>
              <a:t> dispose </a:t>
            </a:r>
            <a:r>
              <a:rPr lang="en-US" sz="3200" cap="all" dirty="0" err="1"/>
              <a:t>t'on</a:t>
            </a:r>
            <a:r>
              <a:rPr lang="en-US" sz="3200" cap="all" dirty="0"/>
              <a:t>?</a:t>
            </a:r>
            <a:endParaRPr lang="fr-FR" sz="3200" cap="all" dirty="0"/>
          </a:p>
        </p:txBody>
      </p:sp>
    </p:spTree>
    <p:extLst>
      <p:ext uri="{BB962C8B-B14F-4D97-AF65-F5344CB8AC3E}">
        <p14:creationId xmlns:p14="http://schemas.microsoft.com/office/powerpoint/2010/main" val="930286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9825D7F-BE39-25BB-DD30-E2AB2E7C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5"/>
          <a:stretch/>
        </p:blipFill>
        <p:spPr>
          <a:xfrm>
            <a:off x="929636" y="1603065"/>
            <a:ext cx="5406953" cy="3621900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312E2C19-8E3F-82BD-94AD-03BBAE357F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85" b="3689"/>
          <a:stretch/>
        </p:blipFill>
        <p:spPr>
          <a:xfrm>
            <a:off x="7770396" y="1672411"/>
            <a:ext cx="3744416" cy="3585172"/>
          </a:xfrm>
          <a:prstGeom prst="rect">
            <a:avLst/>
          </a:prstGeom>
        </p:spPr>
      </p:pic>
      <p:sp>
        <p:nvSpPr>
          <p:cNvPr id="5" name="Flèche droite 3">
            <a:extLst>
              <a:ext uri="{FF2B5EF4-FFF2-40B4-BE49-F238E27FC236}">
                <a16:creationId xmlns:a16="http://schemas.microsoft.com/office/drawing/2014/main" id="{EF040FB7-70C5-1991-872A-A4D6EF0CB23F}"/>
              </a:ext>
            </a:extLst>
          </p:cNvPr>
          <p:cNvSpPr/>
          <p:nvPr/>
        </p:nvSpPr>
        <p:spPr>
          <a:xfrm>
            <a:off x="6618268" y="3115233"/>
            <a:ext cx="1008111" cy="936104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F0C7283-7839-AC2C-DD99-92AB458DF3E3}"/>
              </a:ext>
            </a:extLst>
          </p:cNvPr>
          <p:cNvSpPr txBox="1"/>
          <p:nvPr/>
        </p:nvSpPr>
        <p:spPr>
          <a:xfrm>
            <a:off x="0" y="5474045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4400">
                <a:solidFill>
                  <a:srgbClr val="014093"/>
                </a:solidFill>
                <a:latin typeface="Adobe Caslon Pro" panose="0205050205050A020403"/>
              </a:rPr>
              <a:t>Restitutions fragmentaires de la même expérience…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02015" y="437837"/>
            <a:ext cx="763238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000">
                <a:latin typeface="+mj-lt"/>
                <a:ea typeface="+mj-ea"/>
                <a:cs typeface="+mj-cs"/>
              </a:rPr>
              <a:t>Les besoins et les défis</a:t>
            </a:r>
          </a:p>
        </p:txBody>
      </p:sp>
      <p:pic>
        <p:nvPicPr>
          <p:cNvPr id="8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97694" y="140427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726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6FD2-0CAD-9713-243A-94E7E35F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cap="all"/>
              <a:t>Construire une base de données structurée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FB4C-B9A5-46B8-7532-160FCC4CE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4</a:t>
            </a:r>
          </a:p>
        </p:txBody>
      </p:sp>
      <p:cxnSp>
        <p:nvCxnSpPr>
          <p:cNvPr id="6" name="Connecteur droit 9">
            <a:extLst>
              <a:ext uri="{FF2B5EF4-FFF2-40B4-BE49-F238E27FC236}">
                <a16:creationId xmlns:a16="http://schemas.microsoft.com/office/drawing/2014/main" id="{C8103DB4-1BC8-2ADD-CA08-1548523A3486}"/>
              </a:ext>
            </a:extLst>
          </p:cNvPr>
          <p:cNvCxnSpPr>
            <a:cxnSpLocks/>
          </p:cNvCxnSpPr>
          <p:nvPr/>
        </p:nvCxnSpPr>
        <p:spPr>
          <a:xfrm>
            <a:off x="8832304" y="899195"/>
            <a:ext cx="3359696" cy="0"/>
          </a:xfrm>
          <a:prstGeom prst="line">
            <a:avLst/>
          </a:prstGeom>
          <a:ln>
            <a:solidFill>
              <a:srgbClr val="0A5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15">
            <a:extLst>
              <a:ext uri="{FF2B5EF4-FFF2-40B4-BE49-F238E27FC236}">
                <a16:creationId xmlns:a16="http://schemas.microsoft.com/office/drawing/2014/main" id="{9A7757FD-E0A0-3A94-F4D8-69E4EFA15E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5025" y="0"/>
            <a:ext cx="12247025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0C7283-7839-AC2C-DD99-92AB458DF3E3}"/>
              </a:ext>
            </a:extLst>
          </p:cNvPr>
          <p:cNvSpPr txBox="1"/>
          <p:nvPr/>
        </p:nvSpPr>
        <p:spPr>
          <a:xfrm>
            <a:off x="3498161" y="5871410"/>
            <a:ext cx="5549586" cy="8951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fr-FR"/>
            </a:defPPr>
            <a:lvl1pPr algn="ctr">
              <a:defRPr sz="8000" b="1">
                <a:solidFill>
                  <a:srgbClr val="014093"/>
                </a:solidFill>
                <a:latin typeface="Adobe Caslon Pro" panose="0205050205050A020403"/>
              </a:defRPr>
            </a:lvl1pPr>
          </a:lstStyle>
          <a:p>
            <a:r>
              <a:rPr lang="fr-FR" sz="4000">
                <a:solidFill>
                  <a:srgbClr val="FFFFFF"/>
                </a:solidFill>
              </a:rPr>
              <a:t>… multi-perspective …</a:t>
            </a:r>
          </a:p>
        </p:txBody>
      </p:sp>
    </p:spTree>
    <p:extLst>
      <p:ext uri="{BB962C8B-B14F-4D97-AF65-F5344CB8AC3E}">
        <p14:creationId xmlns:p14="http://schemas.microsoft.com/office/powerpoint/2010/main" val="373008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FE3A-59EF-42EF-9085-92651754C07D}" type="slidenum">
              <a:rPr lang="en-US" smtClean="0"/>
              <a:t>18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9" y="993436"/>
            <a:ext cx="11272481" cy="4747487"/>
          </a:xfrm>
          <a:prstGeom prst="rect">
            <a:avLst/>
          </a:prstGeom>
        </p:spPr>
      </p:pic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		</a:t>
            </a:r>
            <a:br>
              <a:rPr lang="en-US"/>
            </a:br>
            <a:r>
              <a:rPr lang="en-US"/>
              <a:t>			</a:t>
            </a:r>
            <a:r>
              <a:rPr lang="fr-FR"/>
              <a:t>Les besoins et les défis</a:t>
            </a:r>
            <a:br>
              <a:rPr lang="fr-FR"/>
            </a:b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3274" y="3535869"/>
            <a:ext cx="749215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6600" b="1">
                <a:solidFill>
                  <a:srgbClr val="F26639"/>
                </a:solidFill>
                <a:latin typeface="Adobe Caslon Pro" panose="0205050205050A020403"/>
              </a:rPr>
              <a:t>la richesse</a:t>
            </a:r>
            <a:r>
              <a:rPr lang="fr-FR" b="1">
                <a:solidFill>
                  <a:srgbClr val="F26639"/>
                </a:solidFill>
                <a:latin typeface="Adobe Caslon Pro" panose="0205050205050A020403"/>
              </a:rPr>
              <a:t> </a:t>
            </a:r>
          </a:p>
          <a:p>
            <a:pPr marL="459000" lvl="1" indent="0">
              <a:buNone/>
            </a:pPr>
            <a:r>
              <a:rPr lang="fr-FR" sz="7200" b="1">
                <a:solidFill>
                  <a:srgbClr val="014093"/>
                </a:solidFill>
                <a:latin typeface="Adobe Caslon Pro" panose="0205050205050A020403"/>
              </a:rPr>
              <a:t>des informations</a:t>
            </a:r>
          </a:p>
        </p:txBody>
      </p:sp>
      <p:pic>
        <p:nvPicPr>
          <p:cNvPr id="13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97694" y="140427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906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119336" y="980728"/>
            <a:ext cx="11993611" cy="5766821"/>
            <a:chOff x="1502511" y="1642113"/>
            <a:chExt cx="10618088" cy="5105436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500" y="1647994"/>
              <a:ext cx="10616099" cy="509955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ZoneTexte 17"/>
            <p:cNvSpPr txBox="1"/>
            <p:nvPr/>
          </p:nvSpPr>
          <p:spPr>
            <a:xfrm>
              <a:off x="1502511" y="1642113"/>
              <a:ext cx="1236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/>
                <a:t>Avant Irma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592720" y="2600774"/>
            <a:ext cx="9147883" cy="3852562"/>
            <a:chOff x="2878840" y="2600774"/>
            <a:chExt cx="7869415" cy="3314145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479" y="2600774"/>
              <a:ext cx="7860776" cy="328941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5" name="ZoneTexte 24"/>
            <p:cNvSpPr txBox="1"/>
            <p:nvPr/>
          </p:nvSpPr>
          <p:spPr>
            <a:xfrm>
              <a:off x="2878840" y="5545587"/>
              <a:ext cx="1474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/>
                <a:t>Pendant Irma</a:t>
              </a: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124504" y="980728"/>
            <a:ext cx="12005782" cy="5766821"/>
            <a:chOff x="1511150" y="1648244"/>
            <a:chExt cx="10616099" cy="5099305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50" y="1648244"/>
              <a:ext cx="10600810" cy="509930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ZoneTexte 27"/>
            <p:cNvSpPr txBox="1"/>
            <p:nvPr/>
          </p:nvSpPr>
          <p:spPr>
            <a:xfrm>
              <a:off x="10580921" y="6378217"/>
              <a:ext cx="1546328" cy="326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b="1" err="1"/>
                <a:t>After</a:t>
              </a:r>
              <a:r>
                <a:rPr lang="fr-FR" b="1"/>
                <a:t> Irma </a:t>
              </a:r>
              <a:r>
                <a:rPr lang="fr-FR" b="1" err="1"/>
                <a:t>strike</a:t>
              </a:r>
              <a:endParaRPr lang="fr-FR" b="1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041603" y="3212976"/>
            <a:ext cx="7396425" cy="2940318"/>
          </a:xfrm>
          <a:prstGeom prst="rect">
            <a:avLst/>
          </a:prstGeom>
          <a:solidFill>
            <a:srgbClr val="FFFFFF">
              <a:alpha val="6117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160385"/>
              </p:ext>
            </p:extLst>
          </p:nvPr>
        </p:nvGraphicFramePr>
        <p:xfrm>
          <a:off x="3403671" y="3426357"/>
          <a:ext cx="6815767" cy="2491060"/>
        </p:xfrm>
        <a:graphic>
          <a:graphicData uri="http://schemas.openxmlformats.org/drawingml/2006/table">
            <a:tbl>
              <a:tblPr/>
              <a:tblGrid>
                <a:gridCol w="3091000">
                  <a:extLst>
                    <a:ext uri="{9D8B030D-6E8A-4147-A177-3AD203B41FA5}">
                      <a16:colId xmlns:a16="http://schemas.microsoft.com/office/drawing/2014/main" val="1796137127"/>
                    </a:ext>
                  </a:extLst>
                </a:gridCol>
                <a:gridCol w="3724767">
                  <a:extLst>
                    <a:ext uri="{9D8B030D-6E8A-4147-A177-3AD203B41FA5}">
                      <a16:colId xmlns:a16="http://schemas.microsoft.com/office/drawing/2014/main" val="310303518"/>
                    </a:ext>
                  </a:extLst>
                </a:gridCol>
              </a:tblGrid>
              <a:tr h="3439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Question</a:t>
                      </a:r>
                      <a:endParaRPr lang="fr-FR" sz="2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125" marR="74125" marT="74125" marB="741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b="1" i="0" u="none" strike="noStrike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Elements</a:t>
                      </a:r>
                      <a:r>
                        <a:rPr lang="fr-FR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to </a:t>
                      </a:r>
                      <a:r>
                        <a:rPr lang="fr-FR" sz="1600" b="1" i="0" u="none" strike="noStrike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highlights</a:t>
                      </a:r>
                      <a:endParaRPr lang="fr-FR" sz="2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125" marR="74125" marT="74125" marB="741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847086"/>
                  </a:ext>
                </a:extLst>
              </a:tr>
              <a:tr h="15732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Production, Management and Effects of Communication and Power Outage: Events Surrounding the Impact of Irma and Among Other Cyclones</a:t>
                      </a:r>
                      <a:r>
                        <a:rPr lang="fr-FR" sz="280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fr-FR" sz="280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fr-FR" sz="2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4125" marR="74125" marT="74125" marB="741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6213" indent="-17621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"Information/decision" path</a:t>
                      </a:r>
                    </a:p>
                    <a:p>
                      <a:pPr marL="176213" indent="-17621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key details </a:t>
                      </a:r>
                    </a:p>
                    <a:p>
                      <a:pPr marL="176213" marR="0" lvl="0" indent="-1762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“Need/solution” pathway: unprocessed requests, “missed” expectations, obstacles to decisions</a:t>
                      </a:r>
                    </a:p>
                    <a:p>
                      <a:pPr marL="176213" marR="0" lvl="0" indent="-1762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Objects and “trigger” (information, feelings, expertise, etc.) of anticipation</a:t>
                      </a:r>
                      <a:endParaRPr lang="fr-FR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76213" indent="-17621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Types of anticipatory decisions</a:t>
                      </a:r>
                    </a:p>
                  </a:txBody>
                  <a:tcPr marL="74125" marR="74125" marT="74125" marB="741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72764"/>
                  </a:ext>
                </a:extLst>
              </a:tr>
            </a:tbl>
          </a:graphicData>
        </a:graphic>
      </p:graphicFrame>
      <p:pic>
        <p:nvPicPr>
          <p:cNvPr id="31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269433" y="189359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e 33"/>
          <p:cNvGrpSpPr/>
          <p:nvPr/>
        </p:nvGrpSpPr>
        <p:grpSpPr>
          <a:xfrm>
            <a:off x="11208568" y="47955"/>
            <a:ext cx="904379" cy="862392"/>
            <a:chOff x="2573004" y="2552280"/>
            <a:chExt cx="2208257" cy="2105735"/>
          </a:xfrm>
        </p:grpSpPr>
        <p:grpSp>
          <p:nvGrpSpPr>
            <p:cNvPr id="35" name="Groupe 34"/>
            <p:cNvGrpSpPr/>
            <p:nvPr/>
          </p:nvGrpSpPr>
          <p:grpSpPr>
            <a:xfrm>
              <a:off x="2573004" y="2552280"/>
              <a:ext cx="2208257" cy="2105735"/>
              <a:chOff x="3658382" y="2469125"/>
              <a:chExt cx="1168593" cy="1114339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58382" y="2764748"/>
                <a:ext cx="295174" cy="29517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50754" y="3275221"/>
                <a:ext cx="308244" cy="308243"/>
              </a:xfrm>
              <a:prstGeom prst="ellipse">
                <a:avLst/>
              </a:prstGeom>
              <a:solidFill>
                <a:srgbClr val="C502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26843" y="3275222"/>
                <a:ext cx="303741" cy="303740"/>
              </a:xfrm>
              <a:prstGeom prst="ellipse">
                <a:avLst/>
              </a:prstGeom>
              <a:solidFill>
                <a:srgbClr val="049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2474" y="2765421"/>
                <a:ext cx="294501" cy="294500"/>
              </a:xfrm>
              <a:prstGeom prst="ellipse">
                <a:avLst/>
              </a:prstGeom>
              <a:solidFill>
                <a:srgbClr val="6D99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6868" y="2469125"/>
                <a:ext cx="306837" cy="296296"/>
              </a:xfrm>
              <a:prstGeom prst="ellipse">
                <a:avLst/>
              </a:prstGeom>
              <a:solidFill>
                <a:srgbClr val="FF7B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43" name="Graphique 53" descr="Réseaux sociaux avec un remplissage uni">
                <a:extLst>
                  <a:ext uri="{FF2B5EF4-FFF2-40B4-BE49-F238E27FC236}">
                    <a16:creationId xmlns:a16="http://schemas.microsoft.com/office/drawing/2014/main" id="{9774345B-EC81-4A34-B62B-1AD59EA828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5214" y="2484555"/>
                <a:ext cx="1136940" cy="1074882"/>
              </a:xfrm>
              <a:custGeom>
                <a:avLst/>
                <a:gdLst>
                  <a:gd name="connsiteX0" fmla="*/ 2296034 w 2595448"/>
                  <a:gd name="connsiteY0" fmla="*/ 1278066 h 2453783"/>
                  <a:gd name="connsiteX1" fmla="*/ 2595449 w 2595448"/>
                  <a:gd name="connsiteY1" fmla="*/ 978652 h 2453783"/>
                  <a:gd name="connsiteX2" fmla="*/ 2296034 w 2595448"/>
                  <a:gd name="connsiteY2" fmla="*/ 679237 h 2453783"/>
                  <a:gd name="connsiteX3" fmla="*/ 1996619 w 2595448"/>
                  <a:gd name="connsiteY3" fmla="*/ 978652 h 2453783"/>
                  <a:gd name="connsiteX4" fmla="*/ 2000278 w 2595448"/>
                  <a:gd name="connsiteY4" fmla="*/ 1023564 h 2453783"/>
                  <a:gd name="connsiteX5" fmla="*/ 1653955 w 2595448"/>
                  <a:gd name="connsiteY5" fmla="*/ 1168281 h 2453783"/>
                  <a:gd name="connsiteX6" fmla="*/ 1358865 w 2595448"/>
                  <a:gd name="connsiteY6" fmla="*/ 963348 h 2453783"/>
                  <a:gd name="connsiteX7" fmla="*/ 1358865 w 2595448"/>
                  <a:gd name="connsiteY7" fmla="*/ 591408 h 2453783"/>
                  <a:gd name="connsiteX8" fmla="*/ 1584258 w 2595448"/>
                  <a:gd name="connsiteY8" fmla="*/ 232942 h 2453783"/>
                  <a:gd name="connsiteX9" fmla="*/ 1225792 w 2595448"/>
                  <a:gd name="connsiteY9" fmla="*/ 7552 h 2453783"/>
                  <a:gd name="connsiteX10" fmla="*/ 1000399 w 2595448"/>
                  <a:gd name="connsiteY10" fmla="*/ 366015 h 2453783"/>
                  <a:gd name="connsiteX11" fmla="*/ 1225792 w 2595448"/>
                  <a:gd name="connsiteY11" fmla="*/ 591408 h 2453783"/>
                  <a:gd name="connsiteX12" fmla="*/ 1225792 w 2595448"/>
                  <a:gd name="connsiteY12" fmla="*/ 963015 h 2453783"/>
                  <a:gd name="connsiteX13" fmla="*/ 932365 w 2595448"/>
                  <a:gd name="connsiteY13" fmla="*/ 1165287 h 2453783"/>
                  <a:gd name="connsiteX14" fmla="*/ 595357 w 2595448"/>
                  <a:gd name="connsiteY14" fmla="*/ 1024562 h 2453783"/>
                  <a:gd name="connsiteX15" fmla="*/ 345202 w 2595448"/>
                  <a:gd name="connsiteY15" fmla="*/ 682916 h 2453783"/>
                  <a:gd name="connsiteX16" fmla="*/ 3558 w 2595448"/>
                  <a:gd name="connsiteY16" fmla="*/ 933071 h 2453783"/>
                  <a:gd name="connsiteX17" fmla="*/ 253711 w 2595448"/>
                  <a:gd name="connsiteY17" fmla="*/ 1274716 h 2453783"/>
                  <a:gd name="connsiteX18" fmla="*/ 545122 w 2595448"/>
                  <a:gd name="connsiteY18" fmla="*/ 1149983 h 2453783"/>
                  <a:gd name="connsiteX19" fmla="*/ 885124 w 2595448"/>
                  <a:gd name="connsiteY19" fmla="*/ 1289045 h 2453783"/>
                  <a:gd name="connsiteX20" fmla="*/ 959645 w 2595448"/>
                  <a:gd name="connsiteY20" fmla="*/ 1621728 h 2453783"/>
                  <a:gd name="connsiteX21" fmla="*/ 684516 w 2595448"/>
                  <a:gd name="connsiteY21" fmla="*/ 1899519 h 2453783"/>
                  <a:gd name="connsiteX22" fmla="*/ 272475 w 2595448"/>
                  <a:gd name="connsiteY22" fmla="*/ 1997095 h 2453783"/>
                  <a:gd name="connsiteX23" fmla="*/ 370054 w 2595448"/>
                  <a:gd name="connsiteY23" fmla="*/ 2409136 h 2453783"/>
                  <a:gd name="connsiteX24" fmla="*/ 782092 w 2595448"/>
                  <a:gd name="connsiteY24" fmla="*/ 2311560 h 2453783"/>
                  <a:gd name="connsiteX25" fmla="*/ 778665 w 2595448"/>
                  <a:gd name="connsiteY25" fmla="*/ 1991672 h 2453783"/>
                  <a:gd name="connsiteX26" fmla="*/ 1055791 w 2595448"/>
                  <a:gd name="connsiteY26" fmla="*/ 1714547 h 2453783"/>
                  <a:gd name="connsiteX27" fmla="*/ 1529199 w 2595448"/>
                  <a:gd name="connsiteY27" fmla="*/ 1714547 h 2453783"/>
                  <a:gd name="connsiteX28" fmla="*/ 1806324 w 2595448"/>
                  <a:gd name="connsiteY28" fmla="*/ 1991339 h 2453783"/>
                  <a:gd name="connsiteX29" fmla="*/ 1894804 w 2595448"/>
                  <a:gd name="connsiteY29" fmla="*/ 2405427 h 2453783"/>
                  <a:gd name="connsiteX30" fmla="*/ 2308895 w 2595448"/>
                  <a:gd name="connsiteY30" fmla="*/ 2316947 h 2453783"/>
                  <a:gd name="connsiteX31" fmla="*/ 2220411 w 2595448"/>
                  <a:gd name="connsiteY31" fmla="*/ 1902859 h 2453783"/>
                  <a:gd name="connsiteX32" fmla="*/ 1898477 w 2595448"/>
                  <a:gd name="connsiteY32" fmla="*/ 1900517 h 2453783"/>
                  <a:gd name="connsiteX33" fmla="*/ 1625012 w 2595448"/>
                  <a:gd name="connsiteY33" fmla="*/ 1623392 h 2453783"/>
                  <a:gd name="connsiteX34" fmla="*/ 1709513 w 2595448"/>
                  <a:gd name="connsiteY34" fmla="*/ 1373214 h 2453783"/>
                  <a:gd name="connsiteX35" fmla="*/ 1701529 w 2595448"/>
                  <a:gd name="connsiteY35" fmla="*/ 1292372 h 2453783"/>
                  <a:gd name="connsiteX36" fmla="*/ 2051179 w 2595448"/>
                  <a:gd name="connsiteY36" fmla="*/ 1149318 h 2453783"/>
                  <a:gd name="connsiteX37" fmla="*/ 2296034 w 2595448"/>
                  <a:gd name="connsiteY37" fmla="*/ 1278066 h 2453783"/>
                  <a:gd name="connsiteX38" fmla="*/ 2296034 w 2595448"/>
                  <a:gd name="connsiteY38" fmla="*/ 795343 h 2453783"/>
                  <a:gd name="connsiteX39" fmla="*/ 2380203 w 2595448"/>
                  <a:gd name="connsiteY39" fmla="*/ 879512 h 2453783"/>
                  <a:gd name="connsiteX40" fmla="*/ 2296034 w 2595448"/>
                  <a:gd name="connsiteY40" fmla="*/ 963681 h 2453783"/>
                  <a:gd name="connsiteX41" fmla="*/ 2211865 w 2595448"/>
                  <a:gd name="connsiteY41" fmla="*/ 879512 h 2453783"/>
                  <a:gd name="connsiteX42" fmla="*/ 2211865 w 2595448"/>
                  <a:gd name="connsiteY42" fmla="*/ 879179 h 2453783"/>
                  <a:gd name="connsiteX43" fmla="*/ 2296034 w 2595448"/>
                  <a:gd name="connsiteY43" fmla="*/ 795343 h 2453783"/>
                  <a:gd name="connsiteX44" fmla="*/ 2129692 w 2595448"/>
                  <a:gd name="connsiteY44" fmla="*/ 1068143 h 2453783"/>
                  <a:gd name="connsiteX45" fmla="*/ 2146659 w 2595448"/>
                  <a:gd name="connsiteY45" fmla="*/ 1034875 h 2453783"/>
                  <a:gd name="connsiteX46" fmla="*/ 2228499 w 2595448"/>
                  <a:gd name="connsiteY46" fmla="*/ 994953 h 2453783"/>
                  <a:gd name="connsiteX47" fmla="*/ 2297697 w 2595448"/>
                  <a:gd name="connsiteY47" fmla="*/ 984640 h 2453783"/>
                  <a:gd name="connsiteX48" fmla="*/ 2366895 w 2595448"/>
                  <a:gd name="connsiteY48" fmla="*/ 994953 h 2453783"/>
                  <a:gd name="connsiteX49" fmla="*/ 2448735 w 2595448"/>
                  <a:gd name="connsiteY49" fmla="*/ 1034875 h 2453783"/>
                  <a:gd name="connsiteX50" fmla="*/ 2465370 w 2595448"/>
                  <a:gd name="connsiteY50" fmla="*/ 1068143 h 2453783"/>
                  <a:gd name="connsiteX51" fmla="*/ 2465370 w 2595448"/>
                  <a:gd name="connsiteY51" fmla="*/ 1132019 h 2453783"/>
                  <a:gd name="connsiteX52" fmla="*/ 2128029 w 2595448"/>
                  <a:gd name="connsiteY52" fmla="*/ 1132019 h 2453783"/>
                  <a:gd name="connsiteX53" fmla="*/ 301598 w 2595448"/>
                  <a:gd name="connsiteY53" fmla="*/ 795343 h 2453783"/>
                  <a:gd name="connsiteX54" fmla="*/ 385767 w 2595448"/>
                  <a:gd name="connsiteY54" fmla="*/ 879512 h 2453783"/>
                  <a:gd name="connsiteX55" fmla="*/ 301598 w 2595448"/>
                  <a:gd name="connsiteY55" fmla="*/ 963681 h 2453783"/>
                  <a:gd name="connsiteX56" fmla="*/ 217429 w 2595448"/>
                  <a:gd name="connsiteY56" fmla="*/ 879512 h 2453783"/>
                  <a:gd name="connsiteX57" fmla="*/ 217429 w 2595448"/>
                  <a:gd name="connsiteY57" fmla="*/ 879179 h 2453783"/>
                  <a:gd name="connsiteX58" fmla="*/ 299934 w 2595448"/>
                  <a:gd name="connsiteY58" fmla="*/ 795343 h 2453783"/>
                  <a:gd name="connsiteX59" fmla="*/ 467939 w 2595448"/>
                  <a:gd name="connsiteY59" fmla="*/ 1132351 h 2453783"/>
                  <a:gd name="connsiteX60" fmla="*/ 131929 w 2595448"/>
                  <a:gd name="connsiteY60" fmla="*/ 1132351 h 2453783"/>
                  <a:gd name="connsiteX61" fmla="*/ 131929 w 2595448"/>
                  <a:gd name="connsiteY61" fmla="*/ 1068143 h 2453783"/>
                  <a:gd name="connsiteX62" fmla="*/ 148896 w 2595448"/>
                  <a:gd name="connsiteY62" fmla="*/ 1034875 h 2453783"/>
                  <a:gd name="connsiteX63" fmla="*/ 230736 w 2595448"/>
                  <a:gd name="connsiteY63" fmla="*/ 994953 h 2453783"/>
                  <a:gd name="connsiteX64" fmla="*/ 299934 w 2595448"/>
                  <a:gd name="connsiteY64" fmla="*/ 984640 h 2453783"/>
                  <a:gd name="connsiteX65" fmla="*/ 369132 w 2595448"/>
                  <a:gd name="connsiteY65" fmla="*/ 994953 h 2453783"/>
                  <a:gd name="connsiteX66" fmla="*/ 450972 w 2595448"/>
                  <a:gd name="connsiteY66" fmla="*/ 1034875 h 2453783"/>
                  <a:gd name="connsiteX67" fmla="*/ 467607 w 2595448"/>
                  <a:gd name="connsiteY67" fmla="*/ 1068143 h 2453783"/>
                  <a:gd name="connsiteX68" fmla="*/ 527157 w 2595448"/>
                  <a:gd name="connsiteY68" fmla="*/ 1971046 h 2453783"/>
                  <a:gd name="connsiteX69" fmla="*/ 610993 w 2595448"/>
                  <a:gd name="connsiteY69" fmla="*/ 2054882 h 2453783"/>
                  <a:gd name="connsiteX70" fmla="*/ 527157 w 2595448"/>
                  <a:gd name="connsiteY70" fmla="*/ 2138718 h 2453783"/>
                  <a:gd name="connsiteX71" fmla="*/ 443321 w 2595448"/>
                  <a:gd name="connsiteY71" fmla="*/ 2054882 h 2453783"/>
                  <a:gd name="connsiteX72" fmla="*/ 527157 w 2595448"/>
                  <a:gd name="connsiteY72" fmla="*/ 1971046 h 2453783"/>
                  <a:gd name="connsiteX73" fmla="*/ 693499 w 2595448"/>
                  <a:gd name="connsiteY73" fmla="*/ 2307721 h 2453783"/>
                  <a:gd name="connsiteX74" fmla="*/ 360815 w 2595448"/>
                  <a:gd name="connsiteY74" fmla="*/ 2307721 h 2453783"/>
                  <a:gd name="connsiteX75" fmla="*/ 360815 w 2595448"/>
                  <a:gd name="connsiteY75" fmla="*/ 2243513 h 2453783"/>
                  <a:gd name="connsiteX76" fmla="*/ 377449 w 2595448"/>
                  <a:gd name="connsiteY76" fmla="*/ 2210245 h 2453783"/>
                  <a:gd name="connsiteX77" fmla="*/ 459290 w 2595448"/>
                  <a:gd name="connsiteY77" fmla="*/ 2170656 h 2453783"/>
                  <a:gd name="connsiteX78" fmla="*/ 527157 w 2595448"/>
                  <a:gd name="connsiteY78" fmla="*/ 2159677 h 2453783"/>
                  <a:gd name="connsiteX79" fmla="*/ 596355 w 2595448"/>
                  <a:gd name="connsiteY79" fmla="*/ 2170323 h 2453783"/>
                  <a:gd name="connsiteX80" fmla="*/ 678195 w 2595448"/>
                  <a:gd name="connsiteY80" fmla="*/ 2209912 h 2453783"/>
                  <a:gd name="connsiteX81" fmla="*/ 694829 w 2595448"/>
                  <a:gd name="connsiteY81" fmla="*/ 2243181 h 2453783"/>
                  <a:gd name="connsiteX82" fmla="*/ 1292328 w 2595448"/>
                  <a:gd name="connsiteY82" fmla="*/ 116337 h 2453783"/>
                  <a:gd name="connsiteX83" fmla="*/ 1376165 w 2595448"/>
                  <a:gd name="connsiteY83" fmla="*/ 200173 h 2453783"/>
                  <a:gd name="connsiteX84" fmla="*/ 1292328 w 2595448"/>
                  <a:gd name="connsiteY84" fmla="*/ 284009 h 2453783"/>
                  <a:gd name="connsiteX85" fmla="*/ 1208492 w 2595448"/>
                  <a:gd name="connsiteY85" fmla="*/ 200505 h 2453783"/>
                  <a:gd name="connsiteX86" fmla="*/ 1291996 w 2595448"/>
                  <a:gd name="connsiteY86" fmla="*/ 116337 h 2453783"/>
                  <a:gd name="connsiteX87" fmla="*/ 1292328 w 2595448"/>
                  <a:gd name="connsiteY87" fmla="*/ 116337 h 2453783"/>
                  <a:gd name="connsiteX88" fmla="*/ 1125987 w 2595448"/>
                  <a:gd name="connsiteY88" fmla="*/ 453012 h 2453783"/>
                  <a:gd name="connsiteX89" fmla="*/ 1125987 w 2595448"/>
                  <a:gd name="connsiteY89" fmla="*/ 388804 h 2453783"/>
                  <a:gd name="connsiteX90" fmla="*/ 1142621 w 2595448"/>
                  <a:gd name="connsiteY90" fmla="*/ 355536 h 2453783"/>
                  <a:gd name="connsiteX91" fmla="*/ 1224461 w 2595448"/>
                  <a:gd name="connsiteY91" fmla="*/ 315947 h 2453783"/>
                  <a:gd name="connsiteX92" fmla="*/ 1292328 w 2595448"/>
                  <a:gd name="connsiteY92" fmla="*/ 304968 h 2453783"/>
                  <a:gd name="connsiteX93" fmla="*/ 1361527 w 2595448"/>
                  <a:gd name="connsiteY93" fmla="*/ 315614 h 2453783"/>
                  <a:gd name="connsiteX94" fmla="*/ 1443367 w 2595448"/>
                  <a:gd name="connsiteY94" fmla="*/ 355203 h 2453783"/>
                  <a:gd name="connsiteX95" fmla="*/ 1460001 w 2595448"/>
                  <a:gd name="connsiteY95" fmla="*/ 388471 h 2453783"/>
                  <a:gd name="connsiteX96" fmla="*/ 1460001 w 2595448"/>
                  <a:gd name="connsiteY96" fmla="*/ 452679 h 2453783"/>
                  <a:gd name="connsiteX97" fmla="*/ 1292328 w 2595448"/>
                  <a:gd name="connsiteY97" fmla="*/ 1118379 h 2453783"/>
                  <a:gd name="connsiteX98" fmla="*/ 1409433 w 2595448"/>
                  <a:gd name="connsiteY98" fmla="*/ 1234818 h 2453783"/>
                  <a:gd name="connsiteX99" fmla="*/ 1292994 w 2595448"/>
                  <a:gd name="connsiteY99" fmla="*/ 1351922 h 2453783"/>
                  <a:gd name="connsiteX100" fmla="*/ 1175889 w 2595448"/>
                  <a:gd name="connsiteY100" fmla="*/ 1235483 h 2453783"/>
                  <a:gd name="connsiteX101" fmla="*/ 1175889 w 2595448"/>
                  <a:gd name="connsiteY101" fmla="*/ 1235150 h 2453783"/>
                  <a:gd name="connsiteX102" fmla="*/ 1292328 w 2595448"/>
                  <a:gd name="connsiteY102" fmla="*/ 1118379 h 2453783"/>
                  <a:gd name="connsiteX103" fmla="*/ 1525207 w 2595448"/>
                  <a:gd name="connsiteY103" fmla="*/ 1586464 h 2453783"/>
                  <a:gd name="connsiteX104" fmla="*/ 1059450 w 2595448"/>
                  <a:gd name="connsiteY104" fmla="*/ 1586464 h 2453783"/>
                  <a:gd name="connsiteX105" fmla="*/ 1059450 w 2595448"/>
                  <a:gd name="connsiteY105" fmla="*/ 1497970 h 2453783"/>
                  <a:gd name="connsiteX106" fmla="*/ 1082738 w 2595448"/>
                  <a:gd name="connsiteY106" fmla="*/ 1451394 h 2453783"/>
                  <a:gd name="connsiteX107" fmla="*/ 1196516 w 2595448"/>
                  <a:gd name="connsiteY107" fmla="*/ 1395836 h 2453783"/>
                  <a:gd name="connsiteX108" fmla="*/ 1292328 w 2595448"/>
                  <a:gd name="connsiteY108" fmla="*/ 1380866 h 2453783"/>
                  <a:gd name="connsiteX109" fmla="*/ 1388474 w 2595448"/>
                  <a:gd name="connsiteY109" fmla="*/ 1395171 h 2453783"/>
                  <a:gd name="connsiteX110" fmla="*/ 1502252 w 2595448"/>
                  <a:gd name="connsiteY110" fmla="*/ 1450729 h 2453783"/>
                  <a:gd name="connsiteX111" fmla="*/ 1525207 w 2595448"/>
                  <a:gd name="connsiteY111" fmla="*/ 1497970 h 2453783"/>
                  <a:gd name="connsiteX112" fmla="*/ 2057500 w 2595448"/>
                  <a:gd name="connsiteY112" fmla="*/ 1971046 h 2453783"/>
                  <a:gd name="connsiteX113" fmla="*/ 2141336 w 2595448"/>
                  <a:gd name="connsiteY113" fmla="*/ 2054882 h 2453783"/>
                  <a:gd name="connsiteX114" fmla="*/ 2057500 w 2595448"/>
                  <a:gd name="connsiteY114" fmla="*/ 2138718 h 2453783"/>
                  <a:gd name="connsiteX115" fmla="*/ 1973664 w 2595448"/>
                  <a:gd name="connsiteY115" fmla="*/ 2054882 h 2453783"/>
                  <a:gd name="connsiteX116" fmla="*/ 2057500 w 2595448"/>
                  <a:gd name="connsiteY116" fmla="*/ 1971046 h 2453783"/>
                  <a:gd name="connsiteX117" fmla="*/ 1891158 w 2595448"/>
                  <a:gd name="connsiteY117" fmla="*/ 2243513 h 2453783"/>
                  <a:gd name="connsiteX118" fmla="*/ 1907792 w 2595448"/>
                  <a:gd name="connsiteY118" fmla="*/ 2210245 h 2453783"/>
                  <a:gd name="connsiteX119" fmla="*/ 1989632 w 2595448"/>
                  <a:gd name="connsiteY119" fmla="*/ 2170656 h 2453783"/>
                  <a:gd name="connsiteX120" fmla="*/ 2057500 w 2595448"/>
                  <a:gd name="connsiteY120" fmla="*/ 2159677 h 2453783"/>
                  <a:gd name="connsiteX121" fmla="*/ 2126698 w 2595448"/>
                  <a:gd name="connsiteY121" fmla="*/ 2170323 h 2453783"/>
                  <a:gd name="connsiteX122" fmla="*/ 2208538 w 2595448"/>
                  <a:gd name="connsiteY122" fmla="*/ 2209912 h 2453783"/>
                  <a:gd name="connsiteX123" fmla="*/ 2225172 w 2595448"/>
                  <a:gd name="connsiteY123" fmla="*/ 2243181 h 2453783"/>
                  <a:gd name="connsiteX124" fmla="*/ 2225172 w 2595448"/>
                  <a:gd name="connsiteY124" fmla="*/ 2307389 h 2453783"/>
                  <a:gd name="connsiteX125" fmla="*/ 1891158 w 2595448"/>
                  <a:gd name="connsiteY125" fmla="*/ 2307389 h 245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595448" h="2453783">
                    <a:moveTo>
                      <a:pt x="2296034" y="1278066"/>
                    </a:moveTo>
                    <a:cubicBezTo>
                      <a:pt x="2461397" y="1278066"/>
                      <a:pt x="2595449" y="1144015"/>
                      <a:pt x="2595449" y="978652"/>
                    </a:cubicBezTo>
                    <a:cubicBezTo>
                      <a:pt x="2595449" y="813288"/>
                      <a:pt x="2461397" y="679237"/>
                      <a:pt x="2296034" y="679237"/>
                    </a:cubicBezTo>
                    <a:cubicBezTo>
                      <a:pt x="2130670" y="679237"/>
                      <a:pt x="1996619" y="813288"/>
                      <a:pt x="1996619" y="978652"/>
                    </a:cubicBezTo>
                    <a:cubicBezTo>
                      <a:pt x="1996652" y="993696"/>
                      <a:pt x="1997876" y="1008713"/>
                      <a:pt x="2000278" y="1023564"/>
                    </a:cubicBezTo>
                    <a:lnTo>
                      <a:pt x="1653955" y="1168281"/>
                    </a:lnTo>
                    <a:cubicBezTo>
                      <a:pt x="1591843" y="1058679"/>
                      <a:pt x="1483259" y="983269"/>
                      <a:pt x="1358865" y="963348"/>
                    </a:cubicBezTo>
                    <a:lnTo>
                      <a:pt x="1358865" y="591408"/>
                    </a:lnTo>
                    <a:cubicBezTo>
                      <a:pt x="1520093" y="554660"/>
                      <a:pt x="1621003" y="394170"/>
                      <a:pt x="1584258" y="232942"/>
                    </a:cubicBezTo>
                    <a:cubicBezTo>
                      <a:pt x="1547510" y="71717"/>
                      <a:pt x="1387020" y="-29196"/>
                      <a:pt x="1225792" y="7552"/>
                    </a:cubicBezTo>
                    <a:cubicBezTo>
                      <a:pt x="1064564" y="44297"/>
                      <a:pt x="963654" y="204790"/>
                      <a:pt x="1000399" y="366015"/>
                    </a:cubicBezTo>
                    <a:cubicBezTo>
                      <a:pt x="1025972" y="478219"/>
                      <a:pt x="1113591" y="565835"/>
                      <a:pt x="1225792" y="591408"/>
                    </a:cubicBezTo>
                    <a:lnTo>
                      <a:pt x="1225792" y="963015"/>
                    </a:lnTo>
                    <a:cubicBezTo>
                      <a:pt x="1102566" y="982943"/>
                      <a:pt x="994826" y="1057211"/>
                      <a:pt x="932365" y="1165287"/>
                    </a:cubicBezTo>
                    <a:lnTo>
                      <a:pt x="595357" y="1024562"/>
                    </a:lnTo>
                    <a:cubicBezTo>
                      <a:pt x="620621" y="861141"/>
                      <a:pt x="508623" y="708180"/>
                      <a:pt x="345202" y="682916"/>
                    </a:cubicBezTo>
                    <a:cubicBezTo>
                      <a:pt x="181782" y="657652"/>
                      <a:pt x="28822" y="769650"/>
                      <a:pt x="3558" y="933071"/>
                    </a:cubicBezTo>
                    <a:cubicBezTo>
                      <a:pt x="-21707" y="1096491"/>
                      <a:pt x="90291" y="1249452"/>
                      <a:pt x="253711" y="1274716"/>
                    </a:cubicBezTo>
                    <a:cubicBezTo>
                      <a:pt x="366697" y="1292182"/>
                      <a:pt x="479766" y="1243787"/>
                      <a:pt x="545122" y="1149983"/>
                    </a:cubicBezTo>
                    <a:lnTo>
                      <a:pt x="885124" y="1289045"/>
                    </a:lnTo>
                    <a:cubicBezTo>
                      <a:pt x="861015" y="1405494"/>
                      <a:pt x="888161" y="1526691"/>
                      <a:pt x="959645" y="1621728"/>
                    </a:cubicBezTo>
                    <a:lnTo>
                      <a:pt x="684516" y="1899519"/>
                    </a:lnTo>
                    <a:cubicBezTo>
                      <a:pt x="543788" y="1812682"/>
                      <a:pt x="359312" y="1856370"/>
                      <a:pt x="272475" y="1997095"/>
                    </a:cubicBezTo>
                    <a:cubicBezTo>
                      <a:pt x="185638" y="2137823"/>
                      <a:pt x="229326" y="2322299"/>
                      <a:pt x="370054" y="2409136"/>
                    </a:cubicBezTo>
                    <a:cubicBezTo>
                      <a:pt x="510779" y="2495973"/>
                      <a:pt x="695255" y="2452285"/>
                      <a:pt x="782092" y="2311560"/>
                    </a:cubicBezTo>
                    <a:cubicBezTo>
                      <a:pt x="842784" y="2213206"/>
                      <a:pt x="841449" y="2088702"/>
                      <a:pt x="778665" y="1991672"/>
                    </a:cubicBezTo>
                    <a:lnTo>
                      <a:pt x="1055791" y="1714547"/>
                    </a:lnTo>
                    <a:cubicBezTo>
                      <a:pt x="1198106" y="1813420"/>
                      <a:pt x="1386884" y="1813420"/>
                      <a:pt x="1529199" y="1714547"/>
                    </a:cubicBezTo>
                    <a:lnTo>
                      <a:pt x="1806324" y="1991339"/>
                    </a:lnTo>
                    <a:cubicBezTo>
                      <a:pt x="1716410" y="2130122"/>
                      <a:pt x="1756026" y="2315513"/>
                      <a:pt x="1894804" y="2405427"/>
                    </a:cubicBezTo>
                    <a:cubicBezTo>
                      <a:pt x="2033586" y="2495341"/>
                      <a:pt x="2218981" y="2455729"/>
                      <a:pt x="2308895" y="2316947"/>
                    </a:cubicBezTo>
                    <a:cubicBezTo>
                      <a:pt x="2398810" y="2178168"/>
                      <a:pt x="2359194" y="1992773"/>
                      <a:pt x="2220411" y="1902859"/>
                    </a:cubicBezTo>
                    <a:cubicBezTo>
                      <a:pt x="2122686" y="1839543"/>
                      <a:pt x="1997114" y="1838628"/>
                      <a:pt x="1898477" y="1900517"/>
                    </a:cubicBezTo>
                    <a:lnTo>
                      <a:pt x="1625012" y="1623392"/>
                    </a:lnTo>
                    <a:cubicBezTo>
                      <a:pt x="1679894" y="1551545"/>
                      <a:pt x="1709593" y="1463624"/>
                      <a:pt x="1709513" y="1373214"/>
                    </a:cubicBezTo>
                    <a:cubicBezTo>
                      <a:pt x="1709393" y="1346077"/>
                      <a:pt x="1706722" y="1319010"/>
                      <a:pt x="1701529" y="1292372"/>
                    </a:cubicBezTo>
                    <a:lnTo>
                      <a:pt x="2051179" y="1149318"/>
                    </a:lnTo>
                    <a:cubicBezTo>
                      <a:pt x="2106890" y="1229628"/>
                      <a:pt x="2198295" y="1277687"/>
                      <a:pt x="2296034" y="1278066"/>
                    </a:cubicBezTo>
                    <a:close/>
                    <a:moveTo>
                      <a:pt x="2296034" y="795343"/>
                    </a:moveTo>
                    <a:cubicBezTo>
                      <a:pt x="2342520" y="795343"/>
                      <a:pt x="2380203" y="833026"/>
                      <a:pt x="2380203" y="879512"/>
                    </a:cubicBezTo>
                    <a:cubicBezTo>
                      <a:pt x="2380203" y="925998"/>
                      <a:pt x="2342516" y="963681"/>
                      <a:pt x="2296034" y="963681"/>
                    </a:cubicBezTo>
                    <a:cubicBezTo>
                      <a:pt x="2249548" y="963681"/>
                      <a:pt x="2211865" y="925998"/>
                      <a:pt x="2211865" y="879512"/>
                    </a:cubicBezTo>
                    <a:cubicBezTo>
                      <a:pt x="2211865" y="879402"/>
                      <a:pt x="2211865" y="879289"/>
                      <a:pt x="2211865" y="879179"/>
                    </a:cubicBezTo>
                    <a:cubicBezTo>
                      <a:pt x="2212228" y="832900"/>
                      <a:pt x="2249754" y="795523"/>
                      <a:pt x="2296034" y="795343"/>
                    </a:cubicBezTo>
                    <a:close/>
                    <a:moveTo>
                      <a:pt x="2129692" y="1068143"/>
                    </a:moveTo>
                    <a:cubicBezTo>
                      <a:pt x="2130022" y="1055059"/>
                      <a:pt x="2136259" y="1042826"/>
                      <a:pt x="2146659" y="1034875"/>
                    </a:cubicBezTo>
                    <a:cubicBezTo>
                      <a:pt x="2171534" y="1017120"/>
                      <a:pt x="2199193" y="1003629"/>
                      <a:pt x="2228499" y="994953"/>
                    </a:cubicBezTo>
                    <a:cubicBezTo>
                      <a:pt x="2250995" y="988416"/>
                      <a:pt x="2274273" y="984946"/>
                      <a:pt x="2297697" y="984640"/>
                    </a:cubicBezTo>
                    <a:cubicBezTo>
                      <a:pt x="2321145" y="984673"/>
                      <a:pt x="2344459" y="988146"/>
                      <a:pt x="2366895" y="994953"/>
                    </a:cubicBezTo>
                    <a:cubicBezTo>
                      <a:pt x="2396521" y="1002788"/>
                      <a:pt x="2424326" y="1016348"/>
                      <a:pt x="2448735" y="1034875"/>
                    </a:cubicBezTo>
                    <a:cubicBezTo>
                      <a:pt x="2458935" y="1042953"/>
                      <a:pt x="2465027" y="1055139"/>
                      <a:pt x="2465370" y="1068143"/>
                    </a:cubicBezTo>
                    <a:lnTo>
                      <a:pt x="2465370" y="1132019"/>
                    </a:lnTo>
                    <a:lnTo>
                      <a:pt x="2128029" y="1132019"/>
                    </a:lnTo>
                    <a:close/>
                    <a:moveTo>
                      <a:pt x="301598" y="795343"/>
                    </a:moveTo>
                    <a:cubicBezTo>
                      <a:pt x="348084" y="795343"/>
                      <a:pt x="385767" y="833026"/>
                      <a:pt x="385767" y="879512"/>
                    </a:cubicBezTo>
                    <a:cubicBezTo>
                      <a:pt x="385767" y="925998"/>
                      <a:pt x="348080" y="963681"/>
                      <a:pt x="301598" y="963681"/>
                    </a:cubicBezTo>
                    <a:cubicBezTo>
                      <a:pt x="255112" y="963681"/>
                      <a:pt x="217429" y="925998"/>
                      <a:pt x="217429" y="879512"/>
                    </a:cubicBezTo>
                    <a:cubicBezTo>
                      <a:pt x="217429" y="879402"/>
                      <a:pt x="217429" y="879289"/>
                      <a:pt x="217429" y="879179"/>
                    </a:cubicBezTo>
                    <a:cubicBezTo>
                      <a:pt x="217775" y="833538"/>
                      <a:pt x="254303" y="796421"/>
                      <a:pt x="299934" y="795343"/>
                    </a:cubicBezTo>
                    <a:close/>
                    <a:moveTo>
                      <a:pt x="467939" y="1132351"/>
                    </a:moveTo>
                    <a:lnTo>
                      <a:pt x="131929" y="1132351"/>
                    </a:lnTo>
                    <a:lnTo>
                      <a:pt x="131929" y="1068143"/>
                    </a:lnTo>
                    <a:cubicBezTo>
                      <a:pt x="132259" y="1055059"/>
                      <a:pt x="138496" y="1042826"/>
                      <a:pt x="148896" y="1034875"/>
                    </a:cubicBezTo>
                    <a:cubicBezTo>
                      <a:pt x="173774" y="1017120"/>
                      <a:pt x="201430" y="1003629"/>
                      <a:pt x="230736" y="994953"/>
                    </a:cubicBezTo>
                    <a:cubicBezTo>
                      <a:pt x="253232" y="988416"/>
                      <a:pt x="276510" y="984946"/>
                      <a:pt x="299934" y="984640"/>
                    </a:cubicBezTo>
                    <a:cubicBezTo>
                      <a:pt x="323382" y="984673"/>
                      <a:pt x="346696" y="988146"/>
                      <a:pt x="369132" y="994953"/>
                    </a:cubicBezTo>
                    <a:cubicBezTo>
                      <a:pt x="398758" y="1002788"/>
                      <a:pt x="426563" y="1016348"/>
                      <a:pt x="450972" y="1034875"/>
                    </a:cubicBezTo>
                    <a:cubicBezTo>
                      <a:pt x="461173" y="1042953"/>
                      <a:pt x="467264" y="1055139"/>
                      <a:pt x="467607" y="1068143"/>
                    </a:cubicBezTo>
                    <a:close/>
                    <a:moveTo>
                      <a:pt x="527157" y="1971046"/>
                    </a:moveTo>
                    <a:cubicBezTo>
                      <a:pt x="573460" y="1971046"/>
                      <a:pt x="610993" y="2008579"/>
                      <a:pt x="610993" y="2054882"/>
                    </a:cubicBezTo>
                    <a:cubicBezTo>
                      <a:pt x="610993" y="2101185"/>
                      <a:pt x="573460" y="2138718"/>
                      <a:pt x="527157" y="2138718"/>
                    </a:cubicBezTo>
                    <a:cubicBezTo>
                      <a:pt x="480854" y="2138718"/>
                      <a:pt x="443321" y="2101185"/>
                      <a:pt x="443321" y="2054882"/>
                    </a:cubicBezTo>
                    <a:cubicBezTo>
                      <a:pt x="443321" y="2008579"/>
                      <a:pt x="480854" y="1971046"/>
                      <a:pt x="527157" y="1971046"/>
                    </a:cubicBezTo>
                    <a:close/>
                    <a:moveTo>
                      <a:pt x="693499" y="2307721"/>
                    </a:moveTo>
                    <a:lnTo>
                      <a:pt x="360815" y="2307721"/>
                    </a:lnTo>
                    <a:lnTo>
                      <a:pt x="360815" y="2243513"/>
                    </a:lnTo>
                    <a:cubicBezTo>
                      <a:pt x="361111" y="2230495"/>
                      <a:pt x="367213" y="2218293"/>
                      <a:pt x="377449" y="2210245"/>
                    </a:cubicBezTo>
                    <a:cubicBezTo>
                      <a:pt x="402304" y="2192530"/>
                      <a:pt x="429973" y="2179146"/>
                      <a:pt x="459290" y="2170656"/>
                    </a:cubicBezTo>
                    <a:cubicBezTo>
                      <a:pt x="481333" y="2164042"/>
                      <a:pt x="504152" y="2160349"/>
                      <a:pt x="527157" y="2159677"/>
                    </a:cubicBezTo>
                    <a:cubicBezTo>
                      <a:pt x="550621" y="2159787"/>
                      <a:pt x="573942" y="2163376"/>
                      <a:pt x="596355" y="2170323"/>
                    </a:cubicBezTo>
                    <a:cubicBezTo>
                      <a:pt x="625970" y="2178015"/>
                      <a:pt x="653780" y="2191468"/>
                      <a:pt x="678195" y="2209912"/>
                    </a:cubicBezTo>
                    <a:cubicBezTo>
                      <a:pt x="688432" y="2217960"/>
                      <a:pt x="694533" y="2230163"/>
                      <a:pt x="694829" y="2243181"/>
                    </a:cubicBezTo>
                    <a:close/>
                    <a:moveTo>
                      <a:pt x="1292328" y="116337"/>
                    </a:moveTo>
                    <a:cubicBezTo>
                      <a:pt x="1338631" y="116337"/>
                      <a:pt x="1376165" y="153873"/>
                      <a:pt x="1376165" y="200173"/>
                    </a:cubicBezTo>
                    <a:cubicBezTo>
                      <a:pt x="1376165" y="246476"/>
                      <a:pt x="1338628" y="284009"/>
                      <a:pt x="1292328" y="284009"/>
                    </a:cubicBezTo>
                    <a:cubicBezTo>
                      <a:pt x="1246155" y="284009"/>
                      <a:pt x="1208675" y="246675"/>
                      <a:pt x="1208492" y="200505"/>
                    </a:cubicBezTo>
                    <a:cubicBezTo>
                      <a:pt x="1208309" y="154206"/>
                      <a:pt x="1245693" y="116520"/>
                      <a:pt x="1291996" y="116337"/>
                    </a:cubicBezTo>
                    <a:cubicBezTo>
                      <a:pt x="1292106" y="116337"/>
                      <a:pt x="1292219" y="116337"/>
                      <a:pt x="1292328" y="116337"/>
                    </a:cubicBezTo>
                    <a:close/>
                    <a:moveTo>
                      <a:pt x="1125987" y="453012"/>
                    </a:moveTo>
                    <a:lnTo>
                      <a:pt x="1125987" y="388804"/>
                    </a:lnTo>
                    <a:cubicBezTo>
                      <a:pt x="1126283" y="375786"/>
                      <a:pt x="1132384" y="363583"/>
                      <a:pt x="1142621" y="355536"/>
                    </a:cubicBezTo>
                    <a:cubicBezTo>
                      <a:pt x="1167476" y="337820"/>
                      <a:pt x="1195145" y="324437"/>
                      <a:pt x="1224461" y="315947"/>
                    </a:cubicBezTo>
                    <a:cubicBezTo>
                      <a:pt x="1246505" y="309333"/>
                      <a:pt x="1269323" y="305640"/>
                      <a:pt x="1292328" y="304968"/>
                    </a:cubicBezTo>
                    <a:cubicBezTo>
                      <a:pt x="1315793" y="305078"/>
                      <a:pt x="1339114" y="308667"/>
                      <a:pt x="1361527" y="315614"/>
                    </a:cubicBezTo>
                    <a:cubicBezTo>
                      <a:pt x="1391142" y="323305"/>
                      <a:pt x="1418951" y="336759"/>
                      <a:pt x="1443367" y="355203"/>
                    </a:cubicBezTo>
                    <a:cubicBezTo>
                      <a:pt x="1453603" y="363251"/>
                      <a:pt x="1459705" y="375454"/>
                      <a:pt x="1460001" y="388471"/>
                    </a:cubicBezTo>
                    <a:lnTo>
                      <a:pt x="1460001" y="452679"/>
                    </a:lnTo>
                    <a:close/>
                    <a:moveTo>
                      <a:pt x="1292328" y="1118379"/>
                    </a:moveTo>
                    <a:cubicBezTo>
                      <a:pt x="1356819" y="1118196"/>
                      <a:pt x="1409250" y="1170327"/>
                      <a:pt x="1409433" y="1234818"/>
                    </a:cubicBezTo>
                    <a:cubicBezTo>
                      <a:pt x="1409616" y="1299308"/>
                      <a:pt x="1357484" y="1351736"/>
                      <a:pt x="1292994" y="1351922"/>
                    </a:cubicBezTo>
                    <a:cubicBezTo>
                      <a:pt x="1228503" y="1352105"/>
                      <a:pt x="1176072" y="1299974"/>
                      <a:pt x="1175889" y="1235483"/>
                    </a:cubicBezTo>
                    <a:cubicBezTo>
                      <a:pt x="1175889" y="1235373"/>
                      <a:pt x="1175889" y="1235260"/>
                      <a:pt x="1175889" y="1235150"/>
                    </a:cubicBezTo>
                    <a:cubicBezTo>
                      <a:pt x="1175889" y="1170789"/>
                      <a:pt x="1227967" y="1118562"/>
                      <a:pt x="1292328" y="1118379"/>
                    </a:cubicBezTo>
                    <a:close/>
                    <a:moveTo>
                      <a:pt x="1525207" y="1586464"/>
                    </a:moveTo>
                    <a:lnTo>
                      <a:pt x="1059450" y="1586464"/>
                    </a:lnTo>
                    <a:lnTo>
                      <a:pt x="1059450" y="1497970"/>
                    </a:lnTo>
                    <a:cubicBezTo>
                      <a:pt x="1059893" y="1479752"/>
                      <a:pt x="1068429" y="1462679"/>
                      <a:pt x="1082738" y="1451394"/>
                    </a:cubicBezTo>
                    <a:cubicBezTo>
                      <a:pt x="1117264" y="1426596"/>
                      <a:pt x="1155732" y="1407813"/>
                      <a:pt x="1196516" y="1395836"/>
                    </a:cubicBezTo>
                    <a:cubicBezTo>
                      <a:pt x="1227658" y="1386661"/>
                      <a:pt x="1259872" y="1381627"/>
                      <a:pt x="1292328" y="1380866"/>
                    </a:cubicBezTo>
                    <a:cubicBezTo>
                      <a:pt x="1324898" y="1380962"/>
                      <a:pt x="1357285" y="1385783"/>
                      <a:pt x="1388474" y="1395171"/>
                    </a:cubicBezTo>
                    <a:cubicBezTo>
                      <a:pt x="1429736" y="1405887"/>
                      <a:pt x="1468428" y="1424780"/>
                      <a:pt x="1502252" y="1450729"/>
                    </a:cubicBezTo>
                    <a:cubicBezTo>
                      <a:pt x="1516613" y="1462227"/>
                      <a:pt x="1525044" y="1479573"/>
                      <a:pt x="1525207" y="1497970"/>
                    </a:cubicBezTo>
                    <a:close/>
                    <a:moveTo>
                      <a:pt x="2057500" y="1971046"/>
                    </a:moveTo>
                    <a:cubicBezTo>
                      <a:pt x="2103803" y="1971046"/>
                      <a:pt x="2141336" y="2008579"/>
                      <a:pt x="2141336" y="2054882"/>
                    </a:cubicBezTo>
                    <a:cubicBezTo>
                      <a:pt x="2141336" y="2101185"/>
                      <a:pt x="2103803" y="2138718"/>
                      <a:pt x="2057500" y="2138718"/>
                    </a:cubicBezTo>
                    <a:cubicBezTo>
                      <a:pt x="2011197" y="2138718"/>
                      <a:pt x="1973664" y="2101185"/>
                      <a:pt x="1973664" y="2054882"/>
                    </a:cubicBezTo>
                    <a:cubicBezTo>
                      <a:pt x="1973664" y="2008579"/>
                      <a:pt x="2011197" y="1971046"/>
                      <a:pt x="2057500" y="1971046"/>
                    </a:cubicBezTo>
                    <a:close/>
                    <a:moveTo>
                      <a:pt x="1891158" y="2243513"/>
                    </a:moveTo>
                    <a:cubicBezTo>
                      <a:pt x="1891454" y="2230495"/>
                      <a:pt x="1897556" y="2218293"/>
                      <a:pt x="1907792" y="2210245"/>
                    </a:cubicBezTo>
                    <a:cubicBezTo>
                      <a:pt x="1932647" y="2192530"/>
                      <a:pt x="1960316" y="2179146"/>
                      <a:pt x="1989632" y="2170656"/>
                    </a:cubicBezTo>
                    <a:cubicBezTo>
                      <a:pt x="2011676" y="2164042"/>
                      <a:pt x="2034495" y="2160349"/>
                      <a:pt x="2057500" y="2159677"/>
                    </a:cubicBezTo>
                    <a:cubicBezTo>
                      <a:pt x="2080964" y="2159787"/>
                      <a:pt x="2104285" y="2163376"/>
                      <a:pt x="2126698" y="2170323"/>
                    </a:cubicBezTo>
                    <a:cubicBezTo>
                      <a:pt x="2156313" y="2178015"/>
                      <a:pt x="2184122" y="2191468"/>
                      <a:pt x="2208538" y="2209912"/>
                    </a:cubicBezTo>
                    <a:cubicBezTo>
                      <a:pt x="2218775" y="2217960"/>
                      <a:pt x="2224876" y="2230163"/>
                      <a:pt x="2225172" y="2243181"/>
                    </a:cubicBezTo>
                    <a:lnTo>
                      <a:pt x="2225172" y="2307389"/>
                    </a:lnTo>
                    <a:lnTo>
                      <a:pt x="1891158" y="2307389"/>
                    </a:lnTo>
                    <a:close/>
                  </a:path>
                </a:pathLst>
              </a:custGeom>
              <a:solidFill>
                <a:srgbClr val="002060"/>
              </a:solidFill>
              <a:ln w="332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050"/>
              </a:p>
            </p:txBody>
          </p:sp>
        </p:grp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37F493CD-5AB7-4753-A522-4994ADBC0855}"/>
                </a:ext>
              </a:extLst>
            </p:cNvPr>
            <p:cNvSpPr>
              <a:spLocks/>
            </p:cNvSpPr>
            <p:nvPr/>
          </p:nvSpPr>
          <p:spPr>
            <a:xfrm>
              <a:off x="3363734" y="3399293"/>
              <a:ext cx="630590" cy="630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pic>
          <p:nvPicPr>
            <p:cNvPr id="37" name="Picture 2" descr="Join us! INCF-HBP Short Course &quot;Fundamentals of Ontology Engineering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1423">
              <a:off x="3243194" y="3279258"/>
              <a:ext cx="858836" cy="8588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/>
              </a:outerShdw>
            </a:effectLst>
          </p:spPr>
        </p:pic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24EFAA3D-96EF-5141-577D-DC01B055285F}"/>
              </a:ext>
            </a:extLst>
          </p:cNvPr>
          <p:cNvSpPr txBox="1">
            <a:spLocks/>
          </p:cNvSpPr>
          <p:nvPr/>
        </p:nvSpPr>
        <p:spPr>
          <a:xfrm>
            <a:off x="1199456" y="434297"/>
            <a:ext cx="9991822" cy="7060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all"/>
              <a:t>From narrative to relational mapping</a:t>
            </a:r>
            <a:endParaRPr lang="fr-FR" sz="3200" cap="all"/>
          </a:p>
        </p:txBody>
      </p:sp>
    </p:spTree>
    <p:extLst>
      <p:ext uri="{BB962C8B-B14F-4D97-AF65-F5344CB8AC3E}">
        <p14:creationId xmlns:p14="http://schemas.microsoft.com/office/powerpoint/2010/main" val="40614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5CF631-5056-4EE2-9C17-7FE842B83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54" y="100359"/>
            <a:ext cx="2616333" cy="11427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/>
        </p:nvSpPr>
        <p:spPr>
          <a:xfrm>
            <a:off x="0" y="2272172"/>
            <a:ext cx="12192000" cy="163654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 anchor="t">
            <a:spAutoFit/>
          </a:bodyPr>
          <a:lstStyle/>
          <a:p>
            <a:r>
              <a:rPr lang="fr-FR" sz="3400" b="1" cap="all">
                <a:solidFill>
                  <a:schemeClr val="bg1"/>
                </a:solidFill>
                <a:latin typeface="Arial"/>
                <a:cs typeface="Arial"/>
              </a:rPr>
              <a:t>Les registres</a:t>
            </a:r>
          </a:p>
          <a:p>
            <a:r>
              <a:rPr lang="fr-FR" sz="2400" b="1">
                <a:solidFill>
                  <a:schemeClr val="bg1"/>
                </a:solidFill>
                <a:latin typeface="Arial"/>
                <a:cs typeface="Arial"/>
              </a:rPr>
              <a:t>Un langage commun pour les géosciences</a:t>
            </a:r>
            <a:endParaRPr lang="fr-FR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7" y="302702"/>
            <a:ext cx="1091114" cy="988569"/>
          </a:xfrm>
          <a:prstGeom prst="rect">
            <a:avLst/>
          </a:prstGeom>
        </p:spPr>
      </p:pic>
      <p:sp>
        <p:nvSpPr>
          <p:cNvPr id="3" name="AutoShape 2" descr="https://frc-powerpoint.officeapps.live.com/pods/GetClipboardImage.ashx?Id=1b466cb0-7472-4beb-8b2c-067225873dd4&amp;DC=GFR1&amp;pkey=46b7f4e0-9f87-47d6-87de-933d12e4b3c8&amp;wdwaccluster=GFR1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frc-powerpoint.officeapps.live.com/pods/GetClipboardImage.ashx?Id=6b840738-98ba-40d1-90f1-49d82a62a7cb&amp;DC=GFR1&amp;pkey=983ba2dc-e31d-4c01-9989-d546cd0d0e41&amp;wdwaccluster=GFR1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67780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xmlns="" r:id="rId5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			Les </a:t>
            </a:r>
            <a:r>
              <a:rPr lang="en-US" err="1"/>
              <a:t>besoins</a:t>
            </a:r>
            <a:r>
              <a:rPr lang="en-US"/>
              <a:t> et les </a:t>
            </a:r>
            <a:r>
              <a:rPr lang="en-US" err="1"/>
              <a:t>défis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FE3A-59EF-42EF-9085-92651754C07D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88266" y="118343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170606-1D87-0942-BE75-5FB3138E56A9}"/>
              </a:ext>
            </a:extLst>
          </p:cNvPr>
          <p:cNvSpPr txBox="1"/>
          <p:nvPr/>
        </p:nvSpPr>
        <p:spPr>
          <a:xfrm>
            <a:off x="179424" y="1295863"/>
            <a:ext cx="6696073" cy="46851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6000" b="1">
                <a:solidFill>
                  <a:srgbClr val="014093"/>
                </a:solidFill>
                <a:latin typeface="Adobe Caslon Pro" panose="0205050205050A020403"/>
              </a:rPr>
              <a:t>Traduire l’</a:t>
            </a:r>
            <a:r>
              <a:rPr lang="fr-FR" sz="6000" b="1">
                <a:solidFill>
                  <a:srgbClr val="F26639"/>
                </a:solidFill>
                <a:latin typeface="Adobe Caslon Pro" panose="0205050205050A020403"/>
              </a:rPr>
              <a:t>expérience</a:t>
            </a:r>
            <a:r>
              <a:rPr lang="fr-FR" sz="6000" b="1">
                <a:solidFill>
                  <a:srgbClr val="014093"/>
                </a:solidFill>
                <a:latin typeface="Adobe Caslon Pro" panose="0205050205050A020403"/>
              </a:rPr>
              <a:t> en « graphe des </a:t>
            </a:r>
            <a:r>
              <a:rPr lang="fr-FR" sz="6000" b="1">
                <a:solidFill>
                  <a:srgbClr val="F26639"/>
                </a:solidFill>
                <a:latin typeface="Adobe Caslon Pro" panose="0205050205050A020403"/>
              </a:rPr>
              <a:t>connaissances </a:t>
            </a:r>
            <a:r>
              <a:rPr lang="fr-FR" sz="6000" b="1">
                <a:solidFill>
                  <a:srgbClr val="014093"/>
                </a:solidFill>
                <a:latin typeface="Adobe Caslon Pro" panose="0205050205050A020403"/>
              </a:rPr>
              <a:t>»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60FF2DA-3849-E859-14EB-CF651579ABE7}"/>
              </a:ext>
            </a:extLst>
          </p:cNvPr>
          <p:cNvSpPr txBox="1">
            <a:spLocks/>
          </p:cNvSpPr>
          <p:nvPr/>
        </p:nvSpPr>
        <p:spPr>
          <a:xfrm>
            <a:off x="6956565" y="1294295"/>
            <a:ext cx="4508232" cy="4076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685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500"/>
              </a:spcAft>
              <a:buClr>
                <a:srgbClr val="F26639"/>
              </a:buClr>
              <a:buSzPct val="75000"/>
              <a:buFont typeface="Wingdings 3" panose="05040102010807070707" pitchFamily="18" charset="2"/>
              <a:buChar char="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>
                <a:solidFill>
                  <a:schemeClr val="accent2"/>
                </a:solidFill>
                <a:latin typeface="Adobe Caslon Pro" panose="0205050205050A020403"/>
              </a:rPr>
              <a:t>Finalités</a:t>
            </a:r>
          </a:p>
          <a:p>
            <a:r>
              <a:rPr lang="fr-FR" sz="4000" b="1">
                <a:solidFill>
                  <a:srgbClr val="FFC000"/>
                </a:solidFill>
                <a:latin typeface="Adobe Caslon Pro" panose="0205050205050A020403"/>
              </a:rPr>
              <a:t>Capitaliser sur les expériences</a:t>
            </a:r>
          </a:p>
          <a:p>
            <a:r>
              <a:rPr lang="fr-FR" sz="4000" b="1">
                <a:solidFill>
                  <a:srgbClr val="FFC000"/>
                </a:solidFill>
                <a:latin typeface="Adobe Caslon Pro" panose="0205050205050A020403"/>
              </a:rPr>
              <a:t>Créer des outils d’aide à la décision</a:t>
            </a:r>
          </a:p>
        </p:txBody>
      </p:sp>
    </p:spTree>
    <p:extLst>
      <p:ext uri="{BB962C8B-B14F-4D97-AF65-F5344CB8AC3E}">
        <p14:creationId xmlns:p14="http://schemas.microsoft.com/office/powerpoint/2010/main" val="83926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			La </a:t>
            </a:r>
            <a:r>
              <a:rPr lang="en-US" err="1"/>
              <a:t>théorie</a:t>
            </a:r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FE3A-59EF-42EF-9085-92651754C07D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88266" y="118343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à coins arrondis 4"/>
          <p:cNvSpPr/>
          <p:nvPr/>
        </p:nvSpPr>
        <p:spPr>
          <a:xfrm>
            <a:off x="53790" y="1256978"/>
            <a:ext cx="12079256" cy="141587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Shape&#10;&#10;Description automatically generated with low confidenc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11" y="2458665"/>
            <a:ext cx="4399335" cy="43993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3790" y="2672848"/>
            <a:ext cx="7217268" cy="1477328"/>
          </a:xfr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rgbClr val="014093"/>
                </a:solidFill>
                <a:latin typeface="Adobe Caslon Pro" panose="0205050205050A020403"/>
                <a:ea typeface="+mn-ea"/>
                <a:cs typeface="+mn-cs"/>
              </a:rPr>
              <a:t>Théorie des </a:t>
            </a:r>
            <a:r>
              <a:rPr lang="fr-FR" b="1">
                <a:solidFill>
                  <a:srgbClr val="F26639"/>
                </a:solidFill>
                <a:latin typeface="Adobe Caslon Pro" panose="0205050205050A020403"/>
                <a:ea typeface="+mn-ea"/>
                <a:cs typeface="+mn-cs"/>
              </a:rPr>
              <a:t>Catégories</a:t>
            </a:r>
            <a:r>
              <a:rPr lang="fr-FR" b="1">
                <a:solidFill>
                  <a:srgbClr val="014093"/>
                </a:solidFill>
                <a:latin typeface="Adobe Caslon Pro" panose="0205050205050A020403"/>
                <a:ea typeface="+mn-ea"/>
                <a:cs typeface="+mn-cs"/>
              </a:rPr>
              <a:t> </a:t>
            </a:r>
            <a:br>
              <a:rPr lang="fr-FR" b="1">
                <a:solidFill>
                  <a:srgbClr val="014093"/>
                </a:solidFill>
                <a:latin typeface="Adobe Caslon Pro" panose="0205050205050A020403"/>
                <a:ea typeface="+mn-ea"/>
                <a:cs typeface="+mn-cs"/>
              </a:rPr>
            </a:br>
            <a:r>
              <a:rPr lang="fr-FR" sz="2400" b="1">
                <a:solidFill>
                  <a:srgbClr val="014093"/>
                </a:solidFill>
                <a:latin typeface="Adobe Caslon Pro" panose="0205050205050A020403"/>
                <a:ea typeface="+mn-ea"/>
                <a:cs typeface="+mn-cs"/>
              </a:rPr>
              <a:t>et ses applications concernent 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  <a:ea typeface="+mn-ea"/>
                <a:cs typeface="+mn-cs"/>
              </a:rPr>
              <a:t/>
            </a:r>
            <a:br>
              <a:rPr lang="fr-FR" sz="2800" b="1">
                <a:solidFill>
                  <a:srgbClr val="014093"/>
                </a:solidFill>
                <a:latin typeface="Adobe Caslon Pro" panose="0205050205050A020403"/>
                <a:ea typeface="+mn-ea"/>
                <a:cs typeface="+mn-cs"/>
              </a:rPr>
            </a:br>
            <a:r>
              <a:rPr lang="fr-FR" sz="2800" b="1">
                <a:solidFill>
                  <a:srgbClr val="F26639"/>
                </a:solidFill>
                <a:latin typeface="Adobe Caslon Pro" panose="0205050205050A020403"/>
                <a:ea typeface="+mn-ea"/>
                <a:cs typeface="+mn-cs"/>
              </a:rPr>
              <a:t>organiser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  <a:ea typeface="+mn-ea"/>
                <a:cs typeface="+mn-cs"/>
              </a:rPr>
              <a:t> et à </a:t>
            </a:r>
            <a:r>
              <a:rPr lang="fr-FR" sz="2800" b="1">
                <a:solidFill>
                  <a:srgbClr val="F26639"/>
                </a:solidFill>
                <a:latin typeface="Adobe Caslon Pro" panose="0205050205050A020403"/>
                <a:ea typeface="+mn-ea"/>
                <a:cs typeface="+mn-cs"/>
              </a:rPr>
              <a:t>superposer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  <a:ea typeface="+mn-ea"/>
                <a:cs typeface="+mn-cs"/>
              </a:rPr>
              <a:t> les « </a:t>
            </a:r>
            <a:r>
              <a:rPr lang="fr-FR" sz="2800" b="1">
                <a:solidFill>
                  <a:srgbClr val="F26639"/>
                </a:solidFill>
                <a:latin typeface="Adobe Caslon Pro" panose="0205050205050A020403"/>
                <a:ea typeface="+mn-ea"/>
                <a:cs typeface="+mn-cs"/>
              </a:rPr>
              <a:t>structures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  <a:ea typeface="+mn-ea"/>
                <a:cs typeface="+mn-cs"/>
              </a:rPr>
              <a:t> ».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390" y="4119398"/>
            <a:ext cx="11358823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Un </a:t>
            </a:r>
            <a:r>
              <a:rPr lang="fr-FR" sz="2400" b="1">
                <a:solidFill>
                  <a:srgbClr val="F26639"/>
                </a:solidFill>
                <a:latin typeface="Adobe Caslon Pro" panose="0205050205050A020403"/>
              </a:rPr>
              <a:t>topos 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élémentaire est une catégorie avec des limites finîtes,  </a:t>
            </a:r>
          </a:p>
          <a:p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est fermé cartésien et a un classificateur de sous-objets.</a:t>
            </a:r>
          </a:p>
          <a:p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Un </a:t>
            </a:r>
            <a:r>
              <a:rPr lang="fr-FR" sz="2400" b="1">
                <a:solidFill>
                  <a:srgbClr val="F26639"/>
                </a:solidFill>
                <a:latin typeface="Adobe Caslon Pro" panose="0205050205050A020403"/>
              </a:rPr>
              <a:t>sketch 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consiste en un graphique </a:t>
            </a:r>
            <a:r>
              <a:rPr lang="fr-FR" sz="2400" b="1" i="1" err="1">
                <a:solidFill>
                  <a:srgbClr val="014093"/>
                </a:solidFill>
                <a:latin typeface="Adobe Caslon Pro" panose="0205050205050A020403"/>
              </a:rPr>
              <a:t>Gs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, un ensemble de diagrammes </a:t>
            </a:r>
          </a:p>
          <a:p>
            <a:r>
              <a:rPr lang="fr-FR" sz="2400" b="1" i="1" err="1">
                <a:solidFill>
                  <a:srgbClr val="014093"/>
                </a:solidFill>
                <a:latin typeface="Adobe Caslon Pro" panose="0205050205050A020403"/>
              </a:rPr>
              <a:t>Ds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 en </a:t>
            </a:r>
            <a:r>
              <a:rPr lang="fr-FR" sz="2400" b="1" i="1" err="1">
                <a:solidFill>
                  <a:srgbClr val="014093"/>
                </a:solidFill>
                <a:latin typeface="Adobe Caslon Pro" panose="0205050205050A020403"/>
              </a:rPr>
              <a:t>Gs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, un ensemble (Set) </a:t>
            </a:r>
            <a:r>
              <a:rPr lang="fr-FR" sz="2400" b="1" i="1" err="1">
                <a:solidFill>
                  <a:srgbClr val="014093"/>
                </a:solidFill>
                <a:latin typeface="Adobe Caslon Pro" panose="0205050205050A020403"/>
              </a:rPr>
              <a:t>Ls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 de cônes en </a:t>
            </a:r>
            <a:r>
              <a:rPr lang="fr-FR" sz="2400" b="1" i="1" err="1">
                <a:solidFill>
                  <a:srgbClr val="014093"/>
                </a:solidFill>
                <a:latin typeface="Adobe Caslon Pro" panose="0205050205050A020403"/>
              </a:rPr>
              <a:t>GS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 et un Set </a:t>
            </a:r>
            <a:r>
              <a:rPr lang="fr-FR" sz="2400" b="1" i="1">
                <a:solidFill>
                  <a:srgbClr val="014093"/>
                </a:solidFill>
                <a:latin typeface="Adobe Caslon Pro" panose="0205050205050A020403"/>
              </a:rPr>
              <a:t>Cs 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de </a:t>
            </a:r>
            <a:r>
              <a:rPr lang="fr-FR" sz="2400" b="1" err="1">
                <a:solidFill>
                  <a:srgbClr val="014093"/>
                </a:solidFill>
                <a:latin typeface="Adobe Caslon Pro" panose="0205050205050A020403"/>
              </a:rPr>
              <a:t>co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-cônes en </a:t>
            </a:r>
            <a:r>
              <a:rPr lang="fr-FR" sz="2400" b="1" i="1" err="1">
                <a:solidFill>
                  <a:srgbClr val="014093"/>
                </a:solidFill>
                <a:latin typeface="Adobe Caslon Pro" panose="0205050205050A020403"/>
              </a:rPr>
              <a:t>GS</a:t>
            </a:r>
            <a:r>
              <a:rPr lang="fr-FR" sz="2400" b="1" i="1">
                <a:solidFill>
                  <a:srgbClr val="014093"/>
                </a:solidFill>
                <a:latin typeface="Adobe Caslon Pro" panose="0205050205050A020403"/>
              </a:rPr>
              <a:t>.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 </a:t>
            </a:r>
          </a:p>
          <a:p>
            <a:endParaRPr lang="fr-FR" sz="1100" b="1">
              <a:solidFill>
                <a:srgbClr val="014093"/>
              </a:solidFill>
              <a:latin typeface="Adobe Caslon Pro" panose="0205050205050A020403"/>
            </a:endParaRPr>
          </a:p>
        </p:txBody>
      </p:sp>
      <p:cxnSp>
        <p:nvCxnSpPr>
          <p:cNvPr id="9" name="Connecteur droit 8"/>
          <p:cNvCxnSpPr>
            <a:cxnSpLocks/>
          </p:cNvCxnSpPr>
          <p:nvPr/>
        </p:nvCxnSpPr>
        <p:spPr>
          <a:xfrm>
            <a:off x="2608446" y="1177830"/>
            <a:ext cx="9583554" cy="0"/>
          </a:xfrm>
          <a:prstGeom prst="line">
            <a:avLst/>
          </a:prstGeom>
          <a:ln w="19050">
            <a:solidFill>
              <a:srgbClr val="014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295553" y="1177830"/>
            <a:ext cx="70806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un graphique de données destiné à </a:t>
            </a:r>
            <a:r>
              <a:rPr lang="fr-FR" sz="2400" b="1">
                <a:solidFill>
                  <a:srgbClr val="F26639"/>
                </a:solidFill>
                <a:latin typeface="Adobe Caslon Pro" panose="0205050205050A020403"/>
              </a:rPr>
              <a:t>accumuler et à transmettre la connaissance du monde réel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, dont les </a:t>
            </a:r>
            <a:r>
              <a:rPr lang="fr-FR" sz="2400" b="1" u="sng">
                <a:solidFill>
                  <a:srgbClr val="014093"/>
                </a:solidFill>
                <a:latin typeface="Adobe Caslon Pro" panose="0205050205050A020403"/>
              </a:rPr>
              <a:t>nœuds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 représentent des </a:t>
            </a:r>
            <a:r>
              <a:rPr lang="fr-FR" sz="2400" b="1">
                <a:solidFill>
                  <a:srgbClr val="F26639"/>
                </a:solidFill>
                <a:latin typeface="Adobe Caslon Pro" panose="0205050205050A020403"/>
              </a:rPr>
              <a:t>entités d’intérêt 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et dont les </a:t>
            </a:r>
            <a:r>
              <a:rPr lang="fr-FR" sz="2400" b="1" u="sng">
                <a:solidFill>
                  <a:srgbClr val="014093"/>
                </a:solidFill>
                <a:latin typeface="Adobe Caslon Pro" panose="0205050205050A020403"/>
              </a:rPr>
              <a:t>liens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 représentent des </a:t>
            </a:r>
            <a:r>
              <a:rPr lang="fr-FR" sz="2400" b="1">
                <a:solidFill>
                  <a:srgbClr val="F26639"/>
                </a:solidFill>
                <a:latin typeface="Adobe Caslon Pro" panose="0205050205050A020403"/>
              </a:rPr>
              <a:t>relations entre ces entités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.</a:t>
            </a:r>
            <a:endParaRPr lang="en-GB" sz="2400" b="1">
              <a:solidFill>
                <a:srgbClr val="014093"/>
              </a:solidFill>
              <a:latin typeface="Adobe Caslon Pro" panose="0205050205050A020403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90" y="1256978"/>
            <a:ext cx="384592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b="1">
                <a:solidFill>
                  <a:srgbClr val="014093"/>
                </a:solidFill>
                <a:latin typeface="Adobe Caslon Pro" panose="0205050205050A020403"/>
              </a:rPr>
              <a:t>Graphe des </a:t>
            </a:r>
          </a:p>
          <a:p>
            <a:r>
              <a:rPr lang="fr-FR" sz="4800" b="1">
                <a:solidFill>
                  <a:srgbClr val="F26639"/>
                </a:solidFill>
                <a:latin typeface="Adobe Caslon Pro" panose="0205050205050A020403"/>
              </a:rPr>
              <a:t>Connaissances</a:t>
            </a:r>
            <a:endParaRPr lang="en-GB" sz="4800"/>
          </a:p>
        </p:txBody>
      </p:sp>
      <p:sp>
        <p:nvSpPr>
          <p:cNvPr id="12" name="Rectangle 11"/>
          <p:cNvSpPr/>
          <p:nvPr/>
        </p:nvSpPr>
        <p:spPr>
          <a:xfrm>
            <a:off x="456930" y="5733520"/>
            <a:ext cx="93129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>
                <a:solidFill>
                  <a:srgbClr val="F26639"/>
                </a:solidFill>
                <a:latin typeface="Adobe Caslon Pro" panose="0205050205050A020403"/>
              </a:rPr>
              <a:t>Nombre finis </a:t>
            </a:r>
            <a:r>
              <a:rPr lang="fr-FR" sz="3200" b="1">
                <a:solidFill>
                  <a:srgbClr val="014093"/>
                </a:solidFill>
                <a:latin typeface="Adobe Caslon Pro" panose="0205050205050A020403"/>
              </a:rPr>
              <a:t>des </a:t>
            </a:r>
            <a:r>
              <a:rPr lang="fr-FR" sz="3200" b="1" err="1">
                <a:solidFill>
                  <a:srgbClr val="014093"/>
                </a:solidFill>
                <a:latin typeface="Adobe Caslon Pro" panose="0205050205050A020403"/>
              </a:rPr>
              <a:t>schemas</a:t>
            </a:r>
            <a:r>
              <a:rPr lang="fr-FR" sz="3200" b="1">
                <a:solidFill>
                  <a:srgbClr val="014093"/>
                </a:solidFill>
                <a:latin typeface="Adobe Caslon Pro" panose="0205050205050A020403"/>
              </a:rPr>
              <a:t> des </a:t>
            </a:r>
            <a:r>
              <a:rPr lang="fr-FR" sz="3200" b="1">
                <a:solidFill>
                  <a:srgbClr val="F26639"/>
                </a:solidFill>
                <a:latin typeface="Adobe Caslon Pro" panose="0205050205050A020403"/>
              </a:rPr>
              <a:t>relations fondamentales</a:t>
            </a:r>
          </a:p>
        </p:txBody>
      </p:sp>
    </p:spTree>
    <p:extLst>
      <p:ext uri="{BB962C8B-B14F-4D97-AF65-F5344CB8AC3E}">
        <p14:creationId xmlns:p14="http://schemas.microsoft.com/office/powerpoint/2010/main" val="96380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			La </a:t>
            </a:r>
            <a:r>
              <a:rPr lang="en-US" err="1"/>
              <a:t>réalisation</a:t>
            </a:r>
            <a:endParaRPr lang="en-US"/>
          </a:p>
        </p:txBody>
      </p:sp>
      <p:pic>
        <p:nvPicPr>
          <p:cNvPr id="4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88266" y="118343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>
            <a:cxnSpLocks/>
          </p:cNvCxnSpPr>
          <p:nvPr/>
        </p:nvCxnSpPr>
        <p:spPr>
          <a:xfrm>
            <a:off x="2608446" y="1177830"/>
            <a:ext cx="9583554" cy="0"/>
          </a:xfrm>
          <a:prstGeom prst="line">
            <a:avLst/>
          </a:prstGeom>
          <a:ln w="19050">
            <a:solidFill>
              <a:srgbClr val="014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/>
          <p:cNvGrpSpPr/>
          <p:nvPr/>
        </p:nvGrpSpPr>
        <p:grpSpPr>
          <a:xfrm>
            <a:off x="670383" y="2429728"/>
            <a:ext cx="10154896" cy="3559132"/>
            <a:chOff x="2041983" y="3128226"/>
            <a:chExt cx="7737230" cy="2711778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5283" y="3210815"/>
              <a:ext cx="853156" cy="790327"/>
            </a:xfrm>
            <a:prstGeom prst="rect">
              <a:avLst/>
            </a:prstGeom>
          </p:spPr>
        </p:pic>
        <p:sp>
          <p:nvSpPr>
            <p:cNvPr id="15" name="Rectangle à coins arrondis 14"/>
            <p:cNvSpPr/>
            <p:nvPr/>
          </p:nvSpPr>
          <p:spPr>
            <a:xfrm>
              <a:off x="5290401" y="3155420"/>
              <a:ext cx="4488812" cy="26845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</a:endParaRP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5259687" y="3155420"/>
              <a:ext cx="1770717" cy="2684584"/>
            </a:xfrm>
            <a:prstGeom prst="roundRect">
              <a:avLst>
                <a:gd name="adj" fmla="val 23945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06803" y="3816812"/>
              <a:ext cx="1884953" cy="2579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spc="267" err="1">
                  <a:solidFill>
                    <a:schemeClr val="tx2">
                      <a:lumMod val="50000"/>
                    </a:schemeClr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Contextual</a:t>
              </a:r>
              <a:r>
                <a:rPr lang="fr-FR" sz="1600" b="1" spc="267">
                  <a:solidFill>
                    <a:schemeClr val="tx2">
                      <a:lumMod val="50000"/>
                    </a:schemeClr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  <a:r>
                <a:rPr lang="fr-FR" sz="1600" b="1" spc="267" err="1">
                  <a:solidFill>
                    <a:schemeClr val="tx2">
                      <a:lumMod val="50000"/>
                    </a:schemeClr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domain</a:t>
              </a:r>
              <a:endParaRPr lang="fr-FR" sz="1600" b="1" spc="267">
                <a:solidFill>
                  <a:schemeClr val="tx2">
                    <a:lumMod val="50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910648" y="4877357"/>
              <a:ext cx="2106116" cy="2579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spc="267" err="1">
                  <a:solidFill>
                    <a:srgbClr val="FFC000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Geospatial</a:t>
              </a:r>
              <a:r>
                <a:rPr lang="fr-FR" sz="1600" b="1" spc="267">
                  <a:solidFill>
                    <a:srgbClr val="FFC000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Reference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2868" y="3239130"/>
              <a:ext cx="1472816" cy="2579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spc="267">
                  <a:solidFill>
                    <a:schemeClr val="tx2">
                      <a:lumMod val="50000"/>
                    </a:schemeClr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Key </a:t>
              </a:r>
              <a:r>
                <a:rPr lang="fr-FR" sz="1600" b="1" spc="267" err="1">
                  <a:solidFill>
                    <a:schemeClr val="tx2">
                      <a:lumMod val="50000"/>
                    </a:schemeClr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Parameter</a:t>
              </a:r>
              <a:endParaRPr lang="fr-FR" sz="1600" b="1" spc="267">
                <a:solidFill>
                  <a:schemeClr val="tx2">
                    <a:lumMod val="50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66442" y="5516504"/>
              <a:ext cx="675657" cy="2814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fr-FR" b="1" i="1" err="1">
                  <a:solidFill>
                    <a:schemeClr val="accent1">
                      <a:lumMod val="75000"/>
                    </a:schemeClr>
                  </a:solidFill>
                </a:rPr>
                <a:t>Quality</a:t>
              </a:r>
              <a:endParaRPr lang="fr-FR" b="1" i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08332" y="5455038"/>
              <a:ext cx="1299383" cy="2579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spc="267">
                  <a:solidFill>
                    <a:srgbClr val="FFC000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Social </a:t>
              </a:r>
              <a:r>
                <a:rPr lang="fr-FR" sz="1600" b="1" spc="267" err="1">
                  <a:solidFill>
                    <a:srgbClr val="FFC000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Entity</a:t>
              </a:r>
              <a:endParaRPr lang="fr-FR" sz="1600" b="1" spc="267">
                <a:solidFill>
                  <a:srgbClr val="FFC000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52942" y="5190875"/>
              <a:ext cx="1070450" cy="25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spc="267" err="1">
                  <a:solidFill>
                    <a:srgbClr val="FFC000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Operation</a:t>
              </a:r>
              <a:endParaRPr lang="fr-FR" sz="1600" b="1" spc="267">
                <a:solidFill>
                  <a:srgbClr val="FFC000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25653" y="3527972"/>
              <a:ext cx="1047245" cy="2579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 spc="267">
                  <a:solidFill>
                    <a:schemeClr val="tx2">
                      <a:lumMod val="50000"/>
                    </a:schemeClr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Condition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906302" y="5166196"/>
              <a:ext cx="1645387" cy="257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b="1" spc="267">
                  <a:solidFill>
                    <a:srgbClr val="FFC000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Time</a:t>
              </a:r>
              <a:r>
                <a:rPr lang="fr-FR" sz="1600" b="1" spc="267"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 </a:t>
              </a:r>
              <a:r>
                <a:rPr lang="fr-FR" sz="1600" b="1" spc="267" err="1">
                  <a:solidFill>
                    <a:srgbClr val="FFC000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Relator</a:t>
              </a:r>
              <a:endParaRPr lang="fr-FR" sz="1600" b="1" spc="267">
                <a:solidFill>
                  <a:srgbClr val="FFC000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754880" y="4200176"/>
              <a:ext cx="588941" cy="351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>
                  <a:latin typeface="Bahnschrift Condensed" panose="020B0502040204020203" pitchFamily="34" charset="0"/>
                </a:rPr>
                <a:t>Agent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5497886" y="4200177"/>
              <a:ext cx="753824" cy="351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err="1">
                  <a:latin typeface="Bahnschrift Condensed" panose="020B0502040204020203" pitchFamily="34" charset="0"/>
                </a:rPr>
                <a:t>Process</a:t>
              </a:r>
              <a:endParaRPr lang="fr-FR" sz="2400">
                <a:latin typeface="Bahnschrift Condensed" panose="020B0502040204020203" pitchFamily="34" charset="0"/>
              </a:endParaRPr>
            </a:p>
          </p:txBody>
        </p:sp>
        <p:cxnSp>
          <p:nvCxnSpPr>
            <p:cNvPr id="27" name="Connecteur droit avec flèche 26"/>
            <p:cNvCxnSpPr/>
            <p:nvPr/>
          </p:nvCxnSpPr>
          <p:spPr>
            <a:xfrm>
              <a:off x="3714159" y="4350540"/>
              <a:ext cx="1753549" cy="0"/>
            </a:xfrm>
            <a:prstGeom prst="straightConnector1">
              <a:avLst/>
            </a:prstGeom>
            <a:ln w="444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4"/>
            <p:cNvSpPr/>
            <p:nvPr/>
          </p:nvSpPr>
          <p:spPr>
            <a:xfrm rot="11627140">
              <a:off x="6096313" y="4154436"/>
              <a:ext cx="371051" cy="371051"/>
            </a:xfrm>
            <a:custGeom>
              <a:avLst/>
              <a:gdLst>
                <a:gd name="connsiteX0" fmla="*/ 0 w 442128"/>
                <a:gd name="connsiteY0" fmla="*/ 221064 h 442128"/>
                <a:gd name="connsiteX1" fmla="*/ 221064 w 442128"/>
                <a:gd name="connsiteY1" fmla="*/ 0 h 442128"/>
                <a:gd name="connsiteX2" fmla="*/ 442128 w 442128"/>
                <a:gd name="connsiteY2" fmla="*/ 221064 h 442128"/>
                <a:gd name="connsiteX3" fmla="*/ 221064 w 442128"/>
                <a:gd name="connsiteY3" fmla="*/ 442128 h 442128"/>
                <a:gd name="connsiteX4" fmla="*/ 0 w 442128"/>
                <a:gd name="connsiteY4" fmla="*/ 221064 h 442128"/>
                <a:gd name="connsiteX0" fmla="*/ 442128 w 533568"/>
                <a:gd name="connsiteY0" fmla="*/ 221064 h 442128"/>
                <a:gd name="connsiteX1" fmla="*/ 221064 w 533568"/>
                <a:gd name="connsiteY1" fmla="*/ 442128 h 442128"/>
                <a:gd name="connsiteX2" fmla="*/ 0 w 533568"/>
                <a:gd name="connsiteY2" fmla="*/ 221064 h 442128"/>
                <a:gd name="connsiteX3" fmla="*/ 221064 w 533568"/>
                <a:gd name="connsiteY3" fmla="*/ 0 h 442128"/>
                <a:gd name="connsiteX4" fmla="*/ 533568 w 533568"/>
                <a:gd name="connsiteY4" fmla="*/ 312504 h 442128"/>
                <a:gd name="connsiteX0" fmla="*/ 442128 w 442128"/>
                <a:gd name="connsiteY0" fmla="*/ 221064 h 442128"/>
                <a:gd name="connsiteX1" fmla="*/ 221064 w 442128"/>
                <a:gd name="connsiteY1" fmla="*/ 442128 h 442128"/>
                <a:gd name="connsiteX2" fmla="*/ 0 w 442128"/>
                <a:gd name="connsiteY2" fmla="*/ 221064 h 442128"/>
                <a:gd name="connsiteX3" fmla="*/ 221064 w 442128"/>
                <a:gd name="connsiteY3" fmla="*/ 0 h 4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128" h="442128">
                  <a:moveTo>
                    <a:pt x="442128" y="221064"/>
                  </a:moveTo>
                  <a:cubicBezTo>
                    <a:pt x="442128" y="343154"/>
                    <a:pt x="343154" y="442128"/>
                    <a:pt x="221064" y="442128"/>
                  </a:cubicBezTo>
                  <a:cubicBezTo>
                    <a:pt x="98974" y="442128"/>
                    <a:pt x="0" y="343154"/>
                    <a:pt x="0" y="221064"/>
                  </a:cubicBezTo>
                  <a:cubicBezTo>
                    <a:pt x="0" y="98974"/>
                    <a:pt x="98974" y="0"/>
                    <a:pt x="221064" y="0"/>
                  </a:cubicBezTo>
                </a:path>
              </a:pathLst>
            </a:custGeom>
            <a:noFill/>
            <a:ln w="44450">
              <a:solidFill>
                <a:srgbClr val="C00000"/>
              </a:solidFill>
              <a:headEnd type="none" w="lg" len="lg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</a:endParaRPr>
            </a:p>
          </p:txBody>
        </p:sp>
        <p:sp>
          <p:nvSpPr>
            <p:cNvPr id="29" name="Ellipse 24"/>
            <p:cNvSpPr/>
            <p:nvPr/>
          </p:nvSpPr>
          <p:spPr>
            <a:xfrm rot="9972860" flipH="1">
              <a:off x="2591345" y="4164700"/>
              <a:ext cx="371051" cy="371051"/>
            </a:xfrm>
            <a:custGeom>
              <a:avLst/>
              <a:gdLst>
                <a:gd name="connsiteX0" fmla="*/ 0 w 442128"/>
                <a:gd name="connsiteY0" fmla="*/ 221064 h 442128"/>
                <a:gd name="connsiteX1" fmla="*/ 221064 w 442128"/>
                <a:gd name="connsiteY1" fmla="*/ 0 h 442128"/>
                <a:gd name="connsiteX2" fmla="*/ 442128 w 442128"/>
                <a:gd name="connsiteY2" fmla="*/ 221064 h 442128"/>
                <a:gd name="connsiteX3" fmla="*/ 221064 w 442128"/>
                <a:gd name="connsiteY3" fmla="*/ 442128 h 442128"/>
                <a:gd name="connsiteX4" fmla="*/ 0 w 442128"/>
                <a:gd name="connsiteY4" fmla="*/ 221064 h 442128"/>
                <a:gd name="connsiteX0" fmla="*/ 442128 w 533568"/>
                <a:gd name="connsiteY0" fmla="*/ 221064 h 442128"/>
                <a:gd name="connsiteX1" fmla="*/ 221064 w 533568"/>
                <a:gd name="connsiteY1" fmla="*/ 442128 h 442128"/>
                <a:gd name="connsiteX2" fmla="*/ 0 w 533568"/>
                <a:gd name="connsiteY2" fmla="*/ 221064 h 442128"/>
                <a:gd name="connsiteX3" fmla="*/ 221064 w 533568"/>
                <a:gd name="connsiteY3" fmla="*/ 0 h 442128"/>
                <a:gd name="connsiteX4" fmla="*/ 533568 w 533568"/>
                <a:gd name="connsiteY4" fmla="*/ 312504 h 442128"/>
                <a:gd name="connsiteX0" fmla="*/ 442128 w 442128"/>
                <a:gd name="connsiteY0" fmla="*/ 221064 h 442128"/>
                <a:gd name="connsiteX1" fmla="*/ 221064 w 442128"/>
                <a:gd name="connsiteY1" fmla="*/ 442128 h 442128"/>
                <a:gd name="connsiteX2" fmla="*/ 0 w 442128"/>
                <a:gd name="connsiteY2" fmla="*/ 221064 h 442128"/>
                <a:gd name="connsiteX3" fmla="*/ 221064 w 442128"/>
                <a:gd name="connsiteY3" fmla="*/ 0 h 4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128" h="442128">
                  <a:moveTo>
                    <a:pt x="442128" y="221064"/>
                  </a:moveTo>
                  <a:cubicBezTo>
                    <a:pt x="442128" y="343154"/>
                    <a:pt x="343154" y="442128"/>
                    <a:pt x="221064" y="442128"/>
                  </a:cubicBezTo>
                  <a:cubicBezTo>
                    <a:pt x="98974" y="442128"/>
                    <a:pt x="0" y="343154"/>
                    <a:pt x="0" y="221064"/>
                  </a:cubicBezTo>
                  <a:cubicBezTo>
                    <a:pt x="0" y="98974"/>
                    <a:pt x="98974" y="0"/>
                    <a:pt x="221064" y="0"/>
                  </a:cubicBezTo>
                </a:path>
              </a:pathLst>
            </a:custGeom>
            <a:noFill/>
            <a:ln w="44450">
              <a:solidFill>
                <a:srgbClr val="C00000"/>
              </a:solidFill>
              <a:headEnd type="none" w="lg" len="lg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</a:endParaRPr>
            </a:p>
          </p:txBody>
        </p:sp>
        <p:cxnSp>
          <p:nvCxnSpPr>
            <p:cNvPr id="30" name="Connecteur en angle 29"/>
            <p:cNvCxnSpPr>
              <a:stCxn id="25" idx="2"/>
              <a:endCxn id="18" idx="1"/>
            </p:cNvCxnSpPr>
            <p:nvPr/>
          </p:nvCxnSpPr>
          <p:spPr>
            <a:xfrm rot="5400000">
              <a:off x="2752798" y="4709779"/>
              <a:ext cx="454404" cy="138702"/>
            </a:xfrm>
            <a:prstGeom prst="bentConnector4">
              <a:avLst>
                <a:gd name="adj1" fmla="val 67899"/>
                <a:gd name="adj2" fmla="val 225575"/>
              </a:avLst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25" idx="2"/>
              <a:endCxn id="24" idx="1"/>
            </p:cNvCxnSpPr>
            <p:nvPr/>
          </p:nvCxnSpPr>
          <p:spPr>
            <a:xfrm rot="5400000">
              <a:off x="2606205" y="4852026"/>
              <a:ext cx="743243" cy="143048"/>
            </a:xfrm>
            <a:prstGeom prst="bentConnector4">
              <a:avLst>
                <a:gd name="adj1" fmla="val 41323"/>
                <a:gd name="adj2" fmla="val 221760"/>
              </a:avLst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ngle 31"/>
            <p:cNvCxnSpPr>
              <a:stCxn id="25" idx="2"/>
              <a:endCxn id="21" idx="1"/>
            </p:cNvCxnSpPr>
            <p:nvPr/>
          </p:nvCxnSpPr>
          <p:spPr>
            <a:xfrm rot="5400000">
              <a:off x="2462799" y="4997462"/>
              <a:ext cx="1032085" cy="141018"/>
            </a:xfrm>
            <a:prstGeom prst="bentConnector4">
              <a:avLst>
                <a:gd name="adj1" fmla="val 29623"/>
                <a:gd name="adj2" fmla="val 223513"/>
              </a:avLst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en angle 32"/>
            <p:cNvCxnSpPr>
              <a:stCxn id="26" idx="2"/>
              <a:endCxn id="22" idx="3"/>
            </p:cNvCxnSpPr>
            <p:nvPr/>
          </p:nvCxnSpPr>
          <p:spPr>
            <a:xfrm rot="16200000" flipH="1">
              <a:off x="5615134" y="4811593"/>
              <a:ext cx="767922" cy="248594"/>
            </a:xfrm>
            <a:prstGeom prst="bentConnector4">
              <a:avLst>
                <a:gd name="adj1" fmla="val 36327"/>
                <a:gd name="adj2" fmla="val 146730"/>
              </a:avLst>
            </a:prstGeom>
            <a:ln w="2159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en angle 33"/>
            <p:cNvCxnSpPr>
              <a:stCxn id="17" idx="3"/>
              <a:endCxn id="26" idx="0"/>
            </p:cNvCxnSpPr>
            <p:nvPr/>
          </p:nvCxnSpPr>
          <p:spPr>
            <a:xfrm>
              <a:off x="5491756" y="3945788"/>
              <a:ext cx="383042" cy="254389"/>
            </a:xfrm>
            <a:prstGeom prst="bentConnector2">
              <a:avLst/>
            </a:prstGeom>
            <a:ln w="19050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ngle 34"/>
            <p:cNvCxnSpPr>
              <a:stCxn id="23" idx="3"/>
              <a:endCxn id="26" idx="0"/>
            </p:cNvCxnSpPr>
            <p:nvPr/>
          </p:nvCxnSpPr>
          <p:spPr>
            <a:xfrm>
              <a:off x="5072898" y="3656947"/>
              <a:ext cx="801900" cy="543229"/>
            </a:xfrm>
            <a:prstGeom prst="bentConnector2">
              <a:avLst/>
            </a:prstGeom>
            <a:ln w="19050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9" idx="3"/>
              <a:endCxn id="26" idx="0"/>
            </p:cNvCxnSpPr>
            <p:nvPr/>
          </p:nvCxnSpPr>
          <p:spPr>
            <a:xfrm>
              <a:off x="5285684" y="3368105"/>
              <a:ext cx="589114" cy="832071"/>
            </a:xfrm>
            <a:prstGeom prst="bentConnector2">
              <a:avLst/>
            </a:prstGeom>
            <a:ln w="19050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ngle 36"/>
            <p:cNvCxnSpPr>
              <a:stCxn id="19" idx="1"/>
              <a:endCxn id="25" idx="0"/>
            </p:cNvCxnSpPr>
            <p:nvPr/>
          </p:nvCxnSpPr>
          <p:spPr>
            <a:xfrm rot="10800000" flipV="1">
              <a:off x="3049350" y="3368105"/>
              <a:ext cx="763518" cy="832070"/>
            </a:xfrm>
            <a:prstGeom prst="bentConnector2">
              <a:avLst/>
            </a:prstGeom>
            <a:ln w="19050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en angle 37"/>
            <p:cNvCxnSpPr>
              <a:stCxn id="23" idx="1"/>
              <a:endCxn id="25" idx="0"/>
            </p:cNvCxnSpPr>
            <p:nvPr/>
          </p:nvCxnSpPr>
          <p:spPr>
            <a:xfrm rot="10800000" flipV="1">
              <a:off x="3049350" y="3656947"/>
              <a:ext cx="976303" cy="543228"/>
            </a:xfrm>
            <a:prstGeom prst="bentConnector2">
              <a:avLst/>
            </a:prstGeom>
            <a:ln w="19050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en angle 38"/>
            <p:cNvCxnSpPr>
              <a:stCxn id="17" idx="1"/>
              <a:endCxn id="25" idx="0"/>
            </p:cNvCxnSpPr>
            <p:nvPr/>
          </p:nvCxnSpPr>
          <p:spPr>
            <a:xfrm rot="10800000" flipV="1">
              <a:off x="3049351" y="3945787"/>
              <a:ext cx="557453" cy="254388"/>
            </a:xfrm>
            <a:prstGeom prst="bentConnector2">
              <a:avLst/>
            </a:prstGeom>
            <a:ln w="19050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8950900" y="4578899"/>
              <a:ext cx="579832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  <a:effectLst>
              <a:outerShdw blurRad="101600" dist="25400" sx="102000" sy="102000" algn="ctr" rotWithShape="0">
                <a:schemeClr val="bg1">
                  <a:alpha val="36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en angle 40"/>
            <p:cNvCxnSpPr/>
            <p:nvPr/>
          </p:nvCxnSpPr>
          <p:spPr>
            <a:xfrm rot="10800000" flipV="1">
              <a:off x="9193792" y="4786639"/>
              <a:ext cx="343251" cy="210559"/>
            </a:xfrm>
            <a:prstGeom prst="bentConnector3">
              <a:avLst>
                <a:gd name="adj1" fmla="val 164891"/>
              </a:avLst>
            </a:prstGeom>
            <a:ln w="19050">
              <a:solidFill>
                <a:srgbClr val="FFC000"/>
              </a:solidFill>
              <a:tailEnd type="triangle"/>
            </a:ln>
            <a:effectLst>
              <a:outerShdw blurRad="101600" dist="25400" sx="102000" sy="102000" algn="ctr" rotWithShape="0">
                <a:schemeClr val="bg1">
                  <a:alpha val="36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en angle 41"/>
            <p:cNvCxnSpPr/>
            <p:nvPr/>
          </p:nvCxnSpPr>
          <p:spPr>
            <a:xfrm flipV="1">
              <a:off x="8998693" y="5061985"/>
              <a:ext cx="637539" cy="1921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>
                  <a:lumMod val="50000"/>
                  <a:lumOff val="50000"/>
                </a:schemeClr>
              </a:solidFill>
              <a:prstDash val="sysDash"/>
              <a:tailEnd type="triangle"/>
            </a:ln>
            <a:effectLst>
              <a:outerShdw blurRad="101600" dist="25400" sx="102000" sy="102000" algn="ctr" rotWithShape="0">
                <a:schemeClr val="bg1">
                  <a:alpha val="36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à coins arrondis 42"/>
            <p:cNvSpPr/>
            <p:nvPr/>
          </p:nvSpPr>
          <p:spPr>
            <a:xfrm>
              <a:off x="9027547" y="5378624"/>
              <a:ext cx="579832" cy="27858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9109397" y="3128226"/>
              <a:ext cx="262837" cy="398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>
                  <a:latin typeface="Bahnschrift Condensed" panose="020B0502040204020203" pitchFamily="34" charset="0"/>
                </a:rPr>
                <a:t>N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7161989" y="3247729"/>
              <a:ext cx="1931276" cy="23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 Narrow" panose="020B0606020202030204" pitchFamily="34" charset="0"/>
                </a:rPr>
                <a:t>Elements of the experience</a:t>
              </a:r>
              <a:endParaRPr lang="fr-FR" sz="1400">
                <a:latin typeface="Arial Narrow" panose="020B0606020202030204" pitchFamily="34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7052407" y="3556039"/>
              <a:ext cx="2150440" cy="23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 Narrow" panose="020B0606020202030204" pitchFamily="34" charset="0"/>
                </a:rPr>
                <a:t>Identifying specification attributes</a:t>
              </a:r>
              <a:endParaRPr lang="fr-FR" sz="1400">
                <a:latin typeface="Arial Narrow" panose="020B0606020202030204" pitchFamily="34" charset="0"/>
              </a:endParaRP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066569" y="3864349"/>
              <a:ext cx="2122117" cy="23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 Narrow" panose="020B0606020202030204" pitchFamily="34" charset="0"/>
                </a:rPr>
                <a:t>Contextual specification attributes</a:t>
              </a:r>
              <a:endParaRPr lang="fr-FR" sz="1400">
                <a:latin typeface="Arial Narrow" panose="020B0606020202030204" pitchFamily="34" charset="0"/>
              </a:endParaRPr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7066569" y="4172658"/>
              <a:ext cx="2122117" cy="23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 Narrow" panose="020B0606020202030204" pitchFamily="34" charset="0"/>
                </a:rPr>
                <a:t>Qualification attributes</a:t>
              </a:r>
              <a:endParaRPr lang="fr-FR" sz="1400">
                <a:latin typeface="Arial Narrow" panose="020B0606020202030204" pitchFamily="34" charset="0"/>
              </a:endParaRP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7066569" y="4480968"/>
              <a:ext cx="2122117" cy="23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 Narrow" panose="020B0606020202030204" pitchFamily="34" charset="0"/>
                </a:rPr>
                <a:t>Action paths</a:t>
              </a:r>
              <a:endParaRPr lang="fr-FR" sz="1400">
                <a:latin typeface="Arial Narrow" panose="020B0606020202030204" pitchFamily="34" charset="0"/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066569" y="4789278"/>
              <a:ext cx="2122117" cy="23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 Narrow" panose="020B0606020202030204" pitchFamily="34" charset="0"/>
                </a:rPr>
                <a:t>Identification properties</a:t>
              </a:r>
              <a:endParaRPr lang="fr-FR" sz="1400">
                <a:latin typeface="Arial Narrow" panose="020B0606020202030204" pitchFamily="34" charset="0"/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066569" y="5097588"/>
              <a:ext cx="2122117" cy="23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 Narrow" panose="020B0606020202030204" pitchFamily="34" charset="0"/>
                </a:rPr>
                <a:t>Context properties</a:t>
              </a:r>
              <a:endParaRPr lang="fr-FR" sz="1400">
                <a:latin typeface="Arial Narrow" panose="020B0606020202030204" pitchFamily="34" charset="0"/>
              </a:endParaRPr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7066569" y="5405899"/>
              <a:ext cx="2122117" cy="23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 Narrow" panose="020B0606020202030204" pitchFamily="34" charset="0"/>
                </a:rPr>
                <a:t>Scope of the qualification attributes</a:t>
              </a:r>
              <a:endParaRPr lang="fr-FR" sz="1400">
                <a:latin typeface="Arial Narrow" panose="020B0606020202030204" pitchFamily="34" charset="0"/>
              </a:endParaRPr>
            </a:p>
          </p:txBody>
        </p:sp>
        <p:cxnSp>
          <p:nvCxnSpPr>
            <p:cNvPr id="53" name="Connecteur droit avec flèche 52"/>
            <p:cNvCxnSpPr/>
            <p:nvPr/>
          </p:nvCxnSpPr>
          <p:spPr>
            <a:xfrm>
              <a:off x="3590972" y="4567173"/>
              <a:ext cx="1807029" cy="7444"/>
            </a:xfrm>
            <a:prstGeom prst="straightConnector1">
              <a:avLst/>
            </a:prstGeom>
            <a:ln w="4445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9070437" y="3549742"/>
              <a:ext cx="398359" cy="25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spc="267" err="1">
                  <a:solidFill>
                    <a:srgbClr val="FFC000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aS</a:t>
              </a:r>
              <a:r>
                <a:rPr lang="fr-FR" sz="1600" b="1" spc="267" baseline="-25000" err="1">
                  <a:solidFill>
                    <a:srgbClr val="FFC000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I</a:t>
              </a:r>
              <a:endParaRPr lang="fr-FR" sz="1600" b="1" spc="267" baseline="-25000">
                <a:solidFill>
                  <a:srgbClr val="FFC000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9050285" y="3817370"/>
              <a:ext cx="438664" cy="25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b="1" spc="267" err="1">
                  <a:solidFill>
                    <a:schemeClr val="tx2">
                      <a:lumMod val="50000"/>
                    </a:schemeClr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aS</a:t>
              </a:r>
              <a:r>
                <a:rPr lang="fr-FR" sz="1600" b="1" spc="267" baseline="-25000" err="1">
                  <a:solidFill>
                    <a:schemeClr val="tx2">
                      <a:lumMod val="50000"/>
                    </a:schemeClr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</a:rPr>
                <a:t>C</a:t>
              </a:r>
              <a:endParaRPr lang="fr-FR" sz="1600" b="1" spc="267" baseline="-25000">
                <a:solidFill>
                  <a:schemeClr val="tx2">
                    <a:lumMod val="50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9064207" y="4084998"/>
              <a:ext cx="353218" cy="281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i="1" err="1">
                  <a:solidFill>
                    <a:schemeClr val="accent1">
                      <a:lumMod val="75000"/>
                    </a:schemeClr>
                  </a:solidFill>
                </a:rPr>
                <a:t>aQ</a:t>
              </a:r>
              <a:endParaRPr lang="fr-FR" b="1" i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2041983" y="3155420"/>
              <a:ext cx="4994031" cy="2684584"/>
            </a:xfrm>
            <a:prstGeom prst="round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88266" y="1250481"/>
            <a:ext cx="91207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>
                <a:solidFill>
                  <a:srgbClr val="014093"/>
                </a:solidFill>
                <a:latin typeface="Adobe Caslon Pro" panose="0205050205050A020403"/>
              </a:rPr>
              <a:t>Conceptualisation: modèle sémantique de données</a:t>
            </a:r>
          </a:p>
        </p:txBody>
      </p:sp>
    </p:spTree>
    <p:extLst>
      <p:ext uri="{BB962C8B-B14F-4D97-AF65-F5344CB8AC3E}">
        <p14:creationId xmlns:p14="http://schemas.microsoft.com/office/powerpoint/2010/main" val="494914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161522" y="6034346"/>
            <a:ext cx="663268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2000" baseline="30000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2000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élément (ou </a:t>
            </a:r>
            <a:r>
              <a:rPr lang="fr-FR" u="sng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om) </a:t>
            </a:r>
            <a:r>
              <a:rPr lang="fr-FR" u="sng">
                <a:solidFill>
                  <a:srgbClr val="F266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>
                <a:solidFill>
                  <a:srgbClr val="F266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gent</a:t>
            </a:r>
            <a:r>
              <a:rPr lang="fr-FR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 ressource</a:t>
            </a:r>
          </a:p>
          <a:p>
            <a:r>
              <a:rPr lang="fr-FR" sz="2000" baseline="30000" err="1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2000" err="1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élément (ou </a:t>
            </a:r>
            <a:r>
              <a:rPr lang="fr-FR" u="sng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om) </a:t>
            </a:r>
            <a:r>
              <a:rPr lang="fr-FR" u="sng">
                <a:solidFill>
                  <a:srgbClr val="F266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>
                <a:solidFill>
                  <a:srgbClr val="F266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rocessus</a:t>
            </a:r>
            <a:r>
              <a:rPr lang="fr-FR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évènement, ou action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			La solution</a:t>
            </a:r>
          </a:p>
        </p:txBody>
      </p:sp>
      <p:pic>
        <p:nvPicPr>
          <p:cNvPr id="4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88266" y="118343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>
            <a:cxnSpLocks/>
          </p:cNvCxnSpPr>
          <p:nvPr/>
        </p:nvCxnSpPr>
        <p:spPr>
          <a:xfrm>
            <a:off x="2608446" y="1177830"/>
            <a:ext cx="9583554" cy="0"/>
          </a:xfrm>
          <a:prstGeom prst="line">
            <a:avLst/>
          </a:prstGeom>
          <a:ln w="19050">
            <a:solidFill>
              <a:srgbClr val="014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>
            <a:off x="51720" y="1194192"/>
            <a:ext cx="11957400" cy="5663808"/>
            <a:chOff x="-1204562" y="-841955"/>
            <a:chExt cx="14433490" cy="8334286"/>
          </a:xfrm>
        </p:grpSpPr>
        <p:pic>
          <p:nvPicPr>
            <p:cNvPr id="68" name="Image 6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6" t="803" r="360" b="4568"/>
            <a:stretch/>
          </p:blipFill>
          <p:spPr>
            <a:xfrm>
              <a:off x="153600" y="227962"/>
              <a:ext cx="11752857" cy="62337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0" name="Rectangle à coins arrondis 3"/>
            <p:cNvSpPr/>
            <p:nvPr/>
          </p:nvSpPr>
          <p:spPr>
            <a:xfrm>
              <a:off x="3805366" y="143813"/>
              <a:ext cx="4768781" cy="1823828"/>
            </a:xfrm>
            <a:custGeom>
              <a:avLst/>
              <a:gdLst>
                <a:gd name="connsiteX0" fmla="*/ 0 w 3947746"/>
                <a:gd name="connsiteY0" fmla="*/ 930822 h 1861644"/>
                <a:gd name="connsiteX1" fmla="*/ 930822 w 3947746"/>
                <a:gd name="connsiteY1" fmla="*/ 0 h 1861644"/>
                <a:gd name="connsiteX2" fmla="*/ 3016924 w 3947746"/>
                <a:gd name="connsiteY2" fmla="*/ 0 h 1861644"/>
                <a:gd name="connsiteX3" fmla="*/ 3947746 w 3947746"/>
                <a:gd name="connsiteY3" fmla="*/ 930822 h 1861644"/>
                <a:gd name="connsiteX4" fmla="*/ 3947746 w 3947746"/>
                <a:gd name="connsiteY4" fmla="*/ 930822 h 1861644"/>
                <a:gd name="connsiteX5" fmla="*/ 3016924 w 3947746"/>
                <a:gd name="connsiteY5" fmla="*/ 1861644 h 1861644"/>
                <a:gd name="connsiteX6" fmla="*/ 930822 w 3947746"/>
                <a:gd name="connsiteY6" fmla="*/ 1861644 h 1861644"/>
                <a:gd name="connsiteX7" fmla="*/ 0 w 3947746"/>
                <a:gd name="connsiteY7" fmla="*/ 930822 h 1861644"/>
                <a:gd name="connsiteX0" fmla="*/ 0 w 3947746"/>
                <a:gd name="connsiteY0" fmla="*/ 930822 h 1861644"/>
                <a:gd name="connsiteX1" fmla="*/ 930822 w 3947746"/>
                <a:gd name="connsiteY1" fmla="*/ 0 h 1861644"/>
                <a:gd name="connsiteX2" fmla="*/ 3016924 w 3947746"/>
                <a:gd name="connsiteY2" fmla="*/ 0 h 1861644"/>
                <a:gd name="connsiteX3" fmla="*/ 3947746 w 3947746"/>
                <a:gd name="connsiteY3" fmla="*/ 930822 h 1861644"/>
                <a:gd name="connsiteX4" fmla="*/ 3947746 w 3947746"/>
                <a:gd name="connsiteY4" fmla="*/ 930822 h 1861644"/>
                <a:gd name="connsiteX5" fmla="*/ 2937793 w 3947746"/>
                <a:gd name="connsiteY5" fmla="*/ 1518744 h 1861644"/>
                <a:gd name="connsiteX6" fmla="*/ 930822 w 3947746"/>
                <a:gd name="connsiteY6" fmla="*/ 1861644 h 1861644"/>
                <a:gd name="connsiteX7" fmla="*/ 0 w 3947746"/>
                <a:gd name="connsiteY7" fmla="*/ 930822 h 1861644"/>
                <a:gd name="connsiteX0" fmla="*/ 0 w 3947746"/>
                <a:gd name="connsiteY0" fmla="*/ 930822 h 1861644"/>
                <a:gd name="connsiteX1" fmla="*/ 930822 w 3947746"/>
                <a:gd name="connsiteY1" fmla="*/ 0 h 1861644"/>
                <a:gd name="connsiteX2" fmla="*/ 3016924 w 3947746"/>
                <a:gd name="connsiteY2" fmla="*/ 0 h 1861644"/>
                <a:gd name="connsiteX3" fmla="*/ 3947746 w 3947746"/>
                <a:gd name="connsiteY3" fmla="*/ 930822 h 1861644"/>
                <a:gd name="connsiteX4" fmla="*/ 3780692 w 3947746"/>
                <a:gd name="connsiteY4" fmla="*/ 772560 h 1861644"/>
                <a:gd name="connsiteX5" fmla="*/ 2937793 w 3947746"/>
                <a:gd name="connsiteY5" fmla="*/ 1518744 h 1861644"/>
                <a:gd name="connsiteX6" fmla="*/ 930822 w 3947746"/>
                <a:gd name="connsiteY6" fmla="*/ 1861644 h 1861644"/>
                <a:gd name="connsiteX7" fmla="*/ 0 w 3947746"/>
                <a:gd name="connsiteY7" fmla="*/ 930822 h 1861644"/>
                <a:gd name="connsiteX0" fmla="*/ 0 w 3780692"/>
                <a:gd name="connsiteY0" fmla="*/ 930822 h 1861644"/>
                <a:gd name="connsiteX1" fmla="*/ 930822 w 3780692"/>
                <a:gd name="connsiteY1" fmla="*/ 0 h 1861644"/>
                <a:gd name="connsiteX2" fmla="*/ 3016924 w 3780692"/>
                <a:gd name="connsiteY2" fmla="*/ 0 h 1861644"/>
                <a:gd name="connsiteX3" fmla="*/ 3763107 w 3780692"/>
                <a:gd name="connsiteY3" fmla="*/ 781352 h 1861644"/>
                <a:gd name="connsiteX4" fmla="*/ 3780692 w 3780692"/>
                <a:gd name="connsiteY4" fmla="*/ 772560 h 1861644"/>
                <a:gd name="connsiteX5" fmla="*/ 2937793 w 3780692"/>
                <a:gd name="connsiteY5" fmla="*/ 1518744 h 1861644"/>
                <a:gd name="connsiteX6" fmla="*/ 930822 w 3780692"/>
                <a:gd name="connsiteY6" fmla="*/ 1861644 h 1861644"/>
                <a:gd name="connsiteX7" fmla="*/ 0 w 3780692"/>
                <a:gd name="connsiteY7" fmla="*/ 930822 h 1861644"/>
                <a:gd name="connsiteX0" fmla="*/ 0 w 3780692"/>
                <a:gd name="connsiteY0" fmla="*/ 930822 h 1861644"/>
                <a:gd name="connsiteX1" fmla="*/ 930822 w 3780692"/>
                <a:gd name="connsiteY1" fmla="*/ 0 h 1861644"/>
                <a:gd name="connsiteX2" fmla="*/ 3016924 w 3780692"/>
                <a:gd name="connsiteY2" fmla="*/ 0 h 1861644"/>
                <a:gd name="connsiteX3" fmla="*/ 3763107 w 3780692"/>
                <a:gd name="connsiteY3" fmla="*/ 781352 h 1861644"/>
                <a:gd name="connsiteX4" fmla="*/ 3780692 w 3780692"/>
                <a:gd name="connsiteY4" fmla="*/ 772560 h 1861644"/>
                <a:gd name="connsiteX5" fmla="*/ 2937793 w 3780692"/>
                <a:gd name="connsiteY5" fmla="*/ 1518744 h 1861644"/>
                <a:gd name="connsiteX6" fmla="*/ 930822 w 3780692"/>
                <a:gd name="connsiteY6" fmla="*/ 1861644 h 1861644"/>
                <a:gd name="connsiteX7" fmla="*/ 0 w 3780692"/>
                <a:gd name="connsiteY7" fmla="*/ 930822 h 1861644"/>
                <a:gd name="connsiteX0" fmla="*/ 0 w 3780692"/>
                <a:gd name="connsiteY0" fmla="*/ 930822 h 1878466"/>
                <a:gd name="connsiteX1" fmla="*/ 930822 w 3780692"/>
                <a:gd name="connsiteY1" fmla="*/ 0 h 1878466"/>
                <a:gd name="connsiteX2" fmla="*/ 3016924 w 3780692"/>
                <a:gd name="connsiteY2" fmla="*/ 0 h 1878466"/>
                <a:gd name="connsiteX3" fmla="*/ 3763107 w 3780692"/>
                <a:gd name="connsiteY3" fmla="*/ 781352 h 1878466"/>
                <a:gd name="connsiteX4" fmla="*/ 3780692 w 3780692"/>
                <a:gd name="connsiteY4" fmla="*/ 772560 h 1878466"/>
                <a:gd name="connsiteX5" fmla="*/ 2937793 w 3780692"/>
                <a:gd name="connsiteY5" fmla="*/ 1518744 h 1878466"/>
                <a:gd name="connsiteX6" fmla="*/ 930822 w 3780692"/>
                <a:gd name="connsiteY6" fmla="*/ 1861644 h 1878466"/>
                <a:gd name="connsiteX7" fmla="*/ 0 w 3780692"/>
                <a:gd name="connsiteY7" fmla="*/ 930822 h 1878466"/>
                <a:gd name="connsiteX0" fmla="*/ 0 w 3780692"/>
                <a:gd name="connsiteY0" fmla="*/ 930822 h 1878466"/>
                <a:gd name="connsiteX1" fmla="*/ 930822 w 3780692"/>
                <a:gd name="connsiteY1" fmla="*/ 0 h 1878466"/>
                <a:gd name="connsiteX2" fmla="*/ 3016924 w 3780692"/>
                <a:gd name="connsiteY2" fmla="*/ 0 h 1878466"/>
                <a:gd name="connsiteX3" fmla="*/ 3763107 w 3780692"/>
                <a:gd name="connsiteY3" fmla="*/ 781352 h 1878466"/>
                <a:gd name="connsiteX4" fmla="*/ 3780692 w 3780692"/>
                <a:gd name="connsiteY4" fmla="*/ 772560 h 1878466"/>
                <a:gd name="connsiteX5" fmla="*/ 2937793 w 3780692"/>
                <a:gd name="connsiteY5" fmla="*/ 1518744 h 1878466"/>
                <a:gd name="connsiteX6" fmla="*/ 930822 w 3780692"/>
                <a:gd name="connsiteY6" fmla="*/ 1861644 h 1878466"/>
                <a:gd name="connsiteX7" fmla="*/ 0 w 3780692"/>
                <a:gd name="connsiteY7" fmla="*/ 930822 h 1878466"/>
                <a:gd name="connsiteX0" fmla="*/ 0 w 3780692"/>
                <a:gd name="connsiteY0" fmla="*/ 930822 h 1878466"/>
                <a:gd name="connsiteX1" fmla="*/ 930822 w 3780692"/>
                <a:gd name="connsiteY1" fmla="*/ 0 h 1878466"/>
                <a:gd name="connsiteX2" fmla="*/ 3016924 w 3780692"/>
                <a:gd name="connsiteY2" fmla="*/ 0 h 1878466"/>
                <a:gd name="connsiteX3" fmla="*/ 3763107 w 3780692"/>
                <a:gd name="connsiteY3" fmla="*/ 781352 h 1878466"/>
                <a:gd name="connsiteX4" fmla="*/ 3780692 w 3780692"/>
                <a:gd name="connsiteY4" fmla="*/ 772560 h 1878466"/>
                <a:gd name="connsiteX5" fmla="*/ 2937793 w 3780692"/>
                <a:gd name="connsiteY5" fmla="*/ 1518744 h 1878466"/>
                <a:gd name="connsiteX6" fmla="*/ 930822 w 3780692"/>
                <a:gd name="connsiteY6" fmla="*/ 1861644 h 1878466"/>
                <a:gd name="connsiteX7" fmla="*/ 0 w 3780692"/>
                <a:gd name="connsiteY7" fmla="*/ 930822 h 1878466"/>
                <a:gd name="connsiteX0" fmla="*/ 0 w 3780692"/>
                <a:gd name="connsiteY0" fmla="*/ 930822 h 1878466"/>
                <a:gd name="connsiteX1" fmla="*/ 930822 w 3780692"/>
                <a:gd name="connsiteY1" fmla="*/ 0 h 1878466"/>
                <a:gd name="connsiteX2" fmla="*/ 3016924 w 3780692"/>
                <a:gd name="connsiteY2" fmla="*/ 0 h 1878466"/>
                <a:gd name="connsiteX3" fmla="*/ 3763107 w 3780692"/>
                <a:gd name="connsiteY3" fmla="*/ 781352 h 1878466"/>
                <a:gd name="connsiteX4" fmla="*/ 3780692 w 3780692"/>
                <a:gd name="connsiteY4" fmla="*/ 772560 h 1878466"/>
                <a:gd name="connsiteX5" fmla="*/ 2937793 w 3780692"/>
                <a:gd name="connsiteY5" fmla="*/ 1518744 h 1878466"/>
                <a:gd name="connsiteX6" fmla="*/ 930822 w 3780692"/>
                <a:gd name="connsiteY6" fmla="*/ 1861644 h 1878466"/>
                <a:gd name="connsiteX7" fmla="*/ 0 w 3780692"/>
                <a:gd name="connsiteY7" fmla="*/ 930822 h 1878466"/>
                <a:gd name="connsiteX0" fmla="*/ 0 w 3780692"/>
                <a:gd name="connsiteY0" fmla="*/ 930822 h 1863982"/>
                <a:gd name="connsiteX1" fmla="*/ 930822 w 3780692"/>
                <a:gd name="connsiteY1" fmla="*/ 0 h 1863982"/>
                <a:gd name="connsiteX2" fmla="*/ 3016924 w 3780692"/>
                <a:gd name="connsiteY2" fmla="*/ 0 h 1863982"/>
                <a:gd name="connsiteX3" fmla="*/ 3763107 w 3780692"/>
                <a:gd name="connsiteY3" fmla="*/ 781352 h 1863982"/>
                <a:gd name="connsiteX4" fmla="*/ 3780692 w 3780692"/>
                <a:gd name="connsiteY4" fmla="*/ 772560 h 1863982"/>
                <a:gd name="connsiteX5" fmla="*/ 2937793 w 3780692"/>
                <a:gd name="connsiteY5" fmla="*/ 1518744 h 1863982"/>
                <a:gd name="connsiteX6" fmla="*/ 930822 w 3780692"/>
                <a:gd name="connsiteY6" fmla="*/ 1861644 h 1863982"/>
                <a:gd name="connsiteX7" fmla="*/ 0 w 3780692"/>
                <a:gd name="connsiteY7" fmla="*/ 930822 h 1863982"/>
                <a:gd name="connsiteX0" fmla="*/ 0 w 3780692"/>
                <a:gd name="connsiteY0" fmla="*/ 930822 h 1863982"/>
                <a:gd name="connsiteX1" fmla="*/ 930822 w 3780692"/>
                <a:gd name="connsiteY1" fmla="*/ 0 h 1863982"/>
                <a:gd name="connsiteX2" fmla="*/ 3016924 w 3780692"/>
                <a:gd name="connsiteY2" fmla="*/ 0 h 1863982"/>
                <a:gd name="connsiteX3" fmla="*/ 3763107 w 3780692"/>
                <a:gd name="connsiteY3" fmla="*/ 781352 h 1863982"/>
                <a:gd name="connsiteX4" fmla="*/ 3780692 w 3780692"/>
                <a:gd name="connsiteY4" fmla="*/ 772560 h 1863982"/>
                <a:gd name="connsiteX5" fmla="*/ 2937793 w 3780692"/>
                <a:gd name="connsiteY5" fmla="*/ 1518744 h 1863982"/>
                <a:gd name="connsiteX6" fmla="*/ 930822 w 3780692"/>
                <a:gd name="connsiteY6" fmla="*/ 1861644 h 1863982"/>
                <a:gd name="connsiteX7" fmla="*/ 0 w 3780692"/>
                <a:gd name="connsiteY7" fmla="*/ 930822 h 1863982"/>
                <a:gd name="connsiteX0" fmla="*/ 0 w 3986063"/>
                <a:gd name="connsiteY0" fmla="*/ 930822 h 1863982"/>
                <a:gd name="connsiteX1" fmla="*/ 930822 w 3986063"/>
                <a:gd name="connsiteY1" fmla="*/ 0 h 1863982"/>
                <a:gd name="connsiteX2" fmla="*/ 3016924 w 3986063"/>
                <a:gd name="connsiteY2" fmla="*/ 0 h 1863982"/>
                <a:gd name="connsiteX3" fmla="*/ 3763107 w 3986063"/>
                <a:gd name="connsiteY3" fmla="*/ 781352 h 1863982"/>
                <a:gd name="connsiteX4" fmla="*/ 3986063 w 3986063"/>
                <a:gd name="connsiteY4" fmla="*/ 831907 h 1863982"/>
                <a:gd name="connsiteX5" fmla="*/ 2937793 w 3986063"/>
                <a:gd name="connsiteY5" fmla="*/ 1518744 h 1863982"/>
                <a:gd name="connsiteX6" fmla="*/ 930822 w 3986063"/>
                <a:gd name="connsiteY6" fmla="*/ 1861644 h 1863982"/>
                <a:gd name="connsiteX7" fmla="*/ 0 w 3986063"/>
                <a:gd name="connsiteY7" fmla="*/ 930822 h 1863982"/>
                <a:gd name="connsiteX0" fmla="*/ 0 w 3763108"/>
                <a:gd name="connsiteY0" fmla="*/ 930822 h 1863982"/>
                <a:gd name="connsiteX1" fmla="*/ 930822 w 3763108"/>
                <a:gd name="connsiteY1" fmla="*/ 0 h 1863982"/>
                <a:gd name="connsiteX2" fmla="*/ 3016924 w 3763108"/>
                <a:gd name="connsiteY2" fmla="*/ 0 h 1863982"/>
                <a:gd name="connsiteX3" fmla="*/ 3763107 w 3763108"/>
                <a:gd name="connsiteY3" fmla="*/ 781352 h 1863982"/>
                <a:gd name="connsiteX4" fmla="*/ 2937793 w 3763108"/>
                <a:gd name="connsiteY4" fmla="*/ 1518744 h 1863982"/>
                <a:gd name="connsiteX5" fmla="*/ 930822 w 3763108"/>
                <a:gd name="connsiteY5" fmla="*/ 1861644 h 1863982"/>
                <a:gd name="connsiteX6" fmla="*/ 0 w 3763108"/>
                <a:gd name="connsiteY6" fmla="*/ 930822 h 1863982"/>
                <a:gd name="connsiteX0" fmla="*/ 0 w 3763107"/>
                <a:gd name="connsiteY0" fmla="*/ 930822 h 1863982"/>
                <a:gd name="connsiteX1" fmla="*/ 930822 w 3763107"/>
                <a:gd name="connsiteY1" fmla="*/ 0 h 1863982"/>
                <a:gd name="connsiteX2" fmla="*/ 3016924 w 3763107"/>
                <a:gd name="connsiteY2" fmla="*/ 0 h 1863982"/>
                <a:gd name="connsiteX3" fmla="*/ 3763107 w 3763107"/>
                <a:gd name="connsiteY3" fmla="*/ 781352 h 1863982"/>
                <a:gd name="connsiteX4" fmla="*/ 2937793 w 3763107"/>
                <a:gd name="connsiteY4" fmla="*/ 1518744 h 1863982"/>
                <a:gd name="connsiteX5" fmla="*/ 930822 w 3763107"/>
                <a:gd name="connsiteY5" fmla="*/ 1861644 h 1863982"/>
                <a:gd name="connsiteX6" fmla="*/ 0 w 3763107"/>
                <a:gd name="connsiteY6" fmla="*/ 930822 h 1863982"/>
                <a:gd name="connsiteX0" fmla="*/ 0 w 3787070"/>
                <a:gd name="connsiteY0" fmla="*/ 930822 h 1863982"/>
                <a:gd name="connsiteX1" fmla="*/ 930822 w 3787070"/>
                <a:gd name="connsiteY1" fmla="*/ 0 h 1863982"/>
                <a:gd name="connsiteX2" fmla="*/ 3016924 w 3787070"/>
                <a:gd name="connsiteY2" fmla="*/ 0 h 1863982"/>
                <a:gd name="connsiteX3" fmla="*/ 3763107 w 3787070"/>
                <a:gd name="connsiteY3" fmla="*/ 781352 h 1863982"/>
                <a:gd name="connsiteX4" fmla="*/ 2937793 w 3787070"/>
                <a:gd name="connsiteY4" fmla="*/ 1518744 h 1863982"/>
                <a:gd name="connsiteX5" fmla="*/ 930822 w 3787070"/>
                <a:gd name="connsiteY5" fmla="*/ 1861644 h 1863982"/>
                <a:gd name="connsiteX6" fmla="*/ 0 w 3787070"/>
                <a:gd name="connsiteY6" fmla="*/ 930822 h 1863982"/>
                <a:gd name="connsiteX0" fmla="*/ 0 w 3787070"/>
                <a:gd name="connsiteY0" fmla="*/ 930822 h 1863982"/>
                <a:gd name="connsiteX1" fmla="*/ 930822 w 3787070"/>
                <a:gd name="connsiteY1" fmla="*/ 0 h 1863982"/>
                <a:gd name="connsiteX2" fmla="*/ 3016924 w 3787070"/>
                <a:gd name="connsiteY2" fmla="*/ 0 h 1863982"/>
                <a:gd name="connsiteX3" fmla="*/ 3763107 w 3787070"/>
                <a:gd name="connsiteY3" fmla="*/ 781352 h 1863982"/>
                <a:gd name="connsiteX4" fmla="*/ 2937793 w 3787070"/>
                <a:gd name="connsiteY4" fmla="*/ 1518744 h 1863982"/>
                <a:gd name="connsiteX5" fmla="*/ 930822 w 3787070"/>
                <a:gd name="connsiteY5" fmla="*/ 1861644 h 1863982"/>
                <a:gd name="connsiteX6" fmla="*/ 0 w 3787070"/>
                <a:gd name="connsiteY6" fmla="*/ 930822 h 1863982"/>
                <a:gd name="connsiteX0" fmla="*/ 0 w 3787070"/>
                <a:gd name="connsiteY0" fmla="*/ 930822 h 1863982"/>
                <a:gd name="connsiteX1" fmla="*/ 930822 w 3787070"/>
                <a:gd name="connsiteY1" fmla="*/ 0 h 1863982"/>
                <a:gd name="connsiteX2" fmla="*/ 3016924 w 3787070"/>
                <a:gd name="connsiteY2" fmla="*/ 0 h 1863982"/>
                <a:gd name="connsiteX3" fmla="*/ 3763107 w 3787070"/>
                <a:gd name="connsiteY3" fmla="*/ 781352 h 1863982"/>
                <a:gd name="connsiteX4" fmla="*/ 2937794 w 3787070"/>
                <a:gd name="connsiteY4" fmla="*/ 1518744 h 1863982"/>
                <a:gd name="connsiteX5" fmla="*/ 930822 w 3787070"/>
                <a:gd name="connsiteY5" fmla="*/ 1861644 h 1863982"/>
                <a:gd name="connsiteX6" fmla="*/ 0 w 3787070"/>
                <a:gd name="connsiteY6" fmla="*/ 930822 h 1863982"/>
                <a:gd name="connsiteX0" fmla="*/ 0 w 3787070"/>
                <a:gd name="connsiteY0" fmla="*/ 930822 h 1863982"/>
                <a:gd name="connsiteX1" fmla="*/ 930822 w 3787070"/>
                <a:gd name="connsiteY1" fmla="*/ 0 h 1863982"/>
                <a:gd name="connsiteX2" fmla="*/ 3016924 w 3787070"/>
                <a:gd name="connsiteY2" fmla="*/ 0 h 1863982"/>
                <a:gd name="connsiteX3" fmla="*/ 3763107 w 3787070"/>
                <a:gd name="connsiteY3" fmla="*/ 781352 h 1863982"/>
                <a:gd name="connsiteX4" fmla="*/ 2937794 w 3787070"/>
                <a:gd name="connsiteY4" fmla="*/ 1518744 h 1863982"/>
                <a:gd name="connsiteX5" fmla="*/ 930822 w 3787070"/>
                <a:gd name="connsiteY5" fmla="*/ 1861644 h 1863982"/>
                <a:gd name="connsiteX6" fmla="*/ 0 w 3787070"/>
                <a:gd name="connsiteY6" fmla="*/ 930822 h 1863982"/>
                <a:gd name="connsiteX0" fmla="*/ 0 w 3787070"/>
                <a:gd name="connsiteY0" fmla="*/ 930822 h 1863982"/>
                <a:gd name="connsiteX1" fmla="*/ 930822 w 3787070"/>
                <a:gd name="connsiteY1" fmla="*/ 0 h 1863982"/>
                <a:gd name="connsiteX2" fmla="*/ 3016924 w 3787070"/>
                <a:gd name="connsiteY2" fmla="*/ 0 h 1863982"/>
                <a:gd name="connsiteX3" fmla="*/ 3763107 w 3787070"/>
                <a:gd name="connsiteY3" fmla="*/ 781352 h 1863982"/>
                <a:gd name="connsiteX4" fmla="*/ 2937794 w 3787070"/>
                <a:gd name="connsiteY4" fmla="*/ 1518744 h 1863982"/>
                <a:gd name="connsiteX5" fmla="*/ 930822 w 3787070"/>
                <a:gd name="connsiteY5" fmla="*/ 1861644 h 1863982"/>
                <a:gd name="connsiteX6" fmla="*/ 0 w 3787070"/>
                <a:gd name="connsiteY6" fmla="*/ 930822 h 1863982"/>
                <a:gd name="connsiteX0" fmla="*/ 0 w 3787070"/>
                <a:gd name="connsiteY0" fmla="*/ 965990 h 1899150"/>
                <a:gd name="connsiteX1" fmla="*/ 930822 w 3787070"/>
                <a:gd name="connsiteY1" fmla="*/ 35168 h 1899150"/>
                <a:gd name="connsiteX2" fmla="*/ 3016924 w 3787070"/>
                <a:gd name="connsiteY2" fmla="*/ 35168 h 1899150"/>
                <a:gd name="connsiteX3" fmla="*/ 3763107 w 3787070"/>
                <a:gd name="connsiteY3" fmla="*/ 816520 h 1899150"/>
                <a:gd name="connsiteX4" fmla="*/ 2937794 w 3787070"/>
                <a:gd name="connsiteY4" fmla="*/ 1553912 h 1899150"/>
                <a:gd name="connsiteX5" fmla="*/ 930822 w 3787070"/>
                <a:gd name="connsiteY5" fmla="*/ 1896812 h 1899150"/>
                <a:gd name="connsiteX6" fmla="*/ 0 w 3787070"/>
                <a:gd name="connsiteY6" fmla="*/ 965990 h 1899150"/>
                <a:gd name="connsiteX0" fmla="*/ 0 w 3787070"/>
                <a:gd name="connsiteY0" fmla="*/ 965990 h 1899150"/>
                <a:gd name="connsiteX1" fmla="*/ 930822 w 3787070"/>
                <a:gd name="connsiteY1" fmla="*/ 35168 h 1899150"/>
                <a:gd name="connsiteX2" fmla="*/ 3016924 w 3787070"/>
                <a:gd name="connsiteY2" fmla="*/ 35168 h 1899150"/>
                <a:gd name="connsiteX3" fmla="*/ 3763107 w 3787070"/>
                <a:gd name="connsiteY3" fmla="*/ 816520 h 1899150"/>
                <a:gd name="connsiteX4" fmla="*/ 2937794 w 3787070"/>
                <a:gd name="connsiteY4" fmla="*/ 1553912 h 1899150"/>
                <a:gd name="connsiteX5" fmla="*/ 930822 w 3787070"/>
                <a:gd name="connsiteY5" fmla="*/ 1896812 h 1899150"/>
                <a:gd name="connsiteX6" fmla="*/ 0 w 3787070"/>
                <a:gd name="connsiteY6" fmla="*/ 965990 h 1899150"/>
                <a:gd name="connsiteX0" fmla="*/ 24341 w 3811411"/>
                <a:gd name="connsiteY0" fmla="*/ 965990 h 1899150"/>
                <a:gd name="connsiteX1" fmla="*/ 955163 w 3811411"/>
                <a:gd name="connsiteY1" fmla="*/ 35168 h 1899150"/>
                <a:gd name="connsiteX2" fmla="*/ 3041265 w 3811411"/>
                <a:gd name="connsiteY2" fmla="*/ 35168 h 1899150"/>
                <a:gd name="connsiteX3" fmla="*/ 3787448 w 3811411"/>
                <a:gd name="connsiteY3" fmla="*/ 816520 h 1899150"/>
                <a:gd name="connsiteX4" fmla="*/ 2962135 w 3811411"/>
                <a:gd name="connsiteY4" fmla="*/ 1553912 h 1899150"/>
                <a:gd name="connsiteX5" fmla="*/ 955163 w 3811411"/>
                <a:gd name="connsiteY5" fmla="*/ 1896812 h 1899150"/>
                <a:gd name="connsiteX6" fmla="*/ 24341 w 3811411"/>
                <a:gd name="connsiteY6" fmla="*/ 965990 h 1899150"/>
                <a:gd name="connsiteX0" fmla="*/ 2153 w 3789223"/>
                <a:gd name="connsiteY0" fmla="*/ 965990 h 1899150"/>
                <a:gd name="connsiteX1" fmla="*/ 932975 w 3789223"/>
                <a:gd name="connsiteY1" fmla="*/ 35168 h 1899150"/>
                <a:gd name="connsiteX2" fmla="*/ 3019077 w 3789223"/>
                <a:gd name="connsiteY2" fmla="*/ 35168 h 1899150"/>
                <a:gd name="connsiteX3" fmla="*/ 3765260 w 3789223"/>
                <a:gd name="connsiteY3" fmla="*/ 816520 h 1899150"/>
                <a:gd name="connsiteX4" fmla="*/ 2939947 w 3789223"/>
                <a:gd name="connsiteY4" fmla="*/ 1553912 h 1899150"/>
                <a:gd name="connsiteX5" fmla="*/ 932975 w 3789223"/>
                <a:gd name="connsiteY5" fmla="*/ 1896812 h 1899150"/>
                <a:gd name="connsiteX6" fmla="*/ 2153 w 3789223"/>
                <a:gd name="connsiteY6" fmla="*/ 965990 h 1899150"/>
                <a:gd name="connsiteX0" fmla="*/ 810 w 3787880"/>
                <a:gd name="connsiteY0" fmla="*/ 965990 h 1899150"/>
                <a:gd name="connsiteX1" fmla="*/ 931632 w 3787880"/>
                <a:gd name="connsiteY1" fmla="*/ 35168 h 1899150"/>
                <a:gd name="connsiteX2" fmla="*/ 3017734 w 3787880"/>
                <a:gd name="connsiteY2" fmla="*/ 35168 h 1899150"/>
                <a:gd name="connsiteX3" fmla="*/ 3763917 w 3787880"/>
                <a:gd name="connsiteY3" fmla="*/ 816520 h 1899150"/>
                <a:gd name="connsiteX4" fmla="*/ 2938604 w 3787880"/>
                <a:gd name="connsiteY4" fmla="*/ 1553912 h 1899150"/>
                <a:gd name="connsiteX5" fmla="*/ 931632 w 3787880"/>
                <a:gd name="connsiteY5" fmla="*/ 1896812 h 1899150"/>
                <a:gd name="connsiteX6" fmla="*/ 810 w 3787880"/>
                <a:gd name="connsiteY6" fmla="*/ 965990 h 1899150"/>
                <a:gd name="connsiteX0" fmla="*/ 5184 w 3792254"/>
                <a:gd name="connsiteY0" fmla="*/ 965990 h 1899150"/>
                <a:gd name="connsiteX1" fmla="*/ 936006 w 3792254"/>
                <a:gd name="connsiteY1" fmla="*/ 35168 h 1899150"/>
                <a:gd name="connsiteX2" fmla="*/ 3022108 w 3792254"/>
                <a:gd name="connsiteY2" fmla="*/ 35168 h 1899150"/>
                <a:gd name="connsiteX3" fmla="*/ 3768291 w 3792254"/>
                <a:gd name="connsiteY3" fmla="*/ 816520 h 1899150"/>
                <a:gd name="connsiteX4" fmla="*/ 2942978 w 3792254"/>
                <a:gd name="connsiteY4" fmla="*/ 1553912 h 1899150"/>
                <a:gd name="connsiteX5" fmla="*/ 936006 w 3792254"/>
                <a:gd name="connsiteY5" fmla="*/ 1896812 h 1899150"/>
                <a:gd name="connsiteX6" fmla="*/ 5184 w 3792254"/>
                <a:gd name="connsiteY6" fmla="*/ 965990 h 1899150"/>
                <a:gd name="connsiteX0" fmla="*/ 5184 w 3792254"/>
                <a:gd name="connsiteY0" fmla="*/ 965990 h 1899150"/>
                <a:gd name="connsiteX1" fmla="*/ 936006 w 3792254"/>
                <a:gd name="connsiteY1" fmla="*/ 35168 h 1899150"/>
                <a:gd name="connsiteX2" fmla="*/ 3022108 w 3792254"/>
                <a:gd name="connsiteY2" fmla="*/ 35168 h 1899150"/>
                <a:gd name="connsiteX3" fmla="*/ 3768291 w 3792254"/>
                <a:gd name="connsiteY3" fmla="*/ 816520 h 1899150"/>
                <a:gd name="connsiteX4" fmla="*/ 2942978 w 3792254"/>
                <a:gd name="connsiteY4" fmla="*/ 1553912 h 1899150"/>
                <a:gd name="connsiteX5" fmla="*/ 936006 w 3792254"/>
                <a:gd name="connsiteY5" fmla="*/ 1896812 h 1899150"/>
                <a:gd name="connsiteX6" fmla="*/ 5184 w 3792254"/>
                <a:gd name="connsiteY6" fmla="*/ 965990 h 1899150"/>
                <a:gd name="connsiteX0" fmla="*/ 5184 w 3792254"/>
                <a:gd name="connsiteY0" fmla="*/ 965990 h 1949955"/>
                <a:gd name="connsiteX1" fmla="*/ 936006 w 3792254"/>
                <a:gd name="connsiteY1" fmla="*/ 35168 h 1949955"/>
                <a:gd name="connsiteX2" fmla="*/ 3022108 w 3792254"/>
                <a:gd name="connsiteY2" fmla="*/ 35168 h 1949955"/>
                <a:gd name="connsiteX3" fmla="*/ 3768291 w 3792254"/>
                <a:gd name="connsiteY3" fmla="*/ 816520 h 1949955"/>
                <a:gd name="connsiteX4" fmla="*/ 2942978 w 3792254"/>
                <a:gd name="connsiteY4" fmla="*/ 1553912 h 1949955"/>
                <a:gd name="connsiteX5" fmla="*/ 936006 w 3792254"/>
                <a:gd name="connsiteY5" fmla="*/ 1896812 h 1949955"/>
                <a:gd name="connsiteX6" fmla="*/ 5184 w 3792254"/>
                <a:gd name="connsiteY6" fmla="*/ 965990 h 1949955"/>
                <a:gd name="connsiteX0" fmla="*/ 66 w 3787136"/>
                <a:gd name="connsiteY0" fmla="*/ 965990 h 1870832"/>
                <a:gd name="connsiteX1" fmla="*/ 930888 w 3787136"/>
                <a:gd name="connsiteY1" fmla="*/ 35168 h 1870832"/>
                <a:gd name="connsiteX2" fmla="*/ 3016990 w 3787136"/>
                <a:gd name="connsiteY2" fmla="*/ 35168 h 1870832"/>
                <a:gd name="connsiteX3" fmla="*/ 3763173 w 3787136"/>
                <a:gd name="connsiteY3" fmla="*/ 816520 h 1870832"/>
                <a:gd name="connsiteX4" fmla="*/ 2937860 w 3787136"/>
                <a:gd name="connsiteY4" fmla="*/ 1553912 h 1870832"/>
                <a:gd name="connsiteX5" fmla="*/ 977563 w 3787136"/>
                <a:gd name="connsiteY5" fmla="*/ 1788010 h 1870832"/>
                <a:gd name="connsiteX6" fmla="*/ 66 w 3787136"/>
                <a:gd name="connsiteY6" fmla="*/ 965990 h 1870832"/>
                <a:gd name="connsiteX0" fmla="*/ 66 w 3787136"/>
                <a:gd name="connsiteY0" fmla="*/ 965990 h 1887991"/>
                <a:gd name="connsiteX1" fmla="*/ 930888 w 3787136"/>
                <a:gd name="connsiteY1" fmla="*/ 35168 h 1887991"/>
                <a:gd name="connsiteX2" fmla="*/ 3016990 w 3787136"/>
                <a:gd name="connsiteY2" fmla="*/ 35168 h 1887991"/>
                <a:gd name="connsiteX3" fmla="*/ 3763173 w 3787136"/>
                <a:gd name="connsiteY3" fmla="*/ 816520 h 1887991"/>
                <a:gd name="connsiteX4" fmla="*/ 2937860 w 3787136"/>
                <a:gd name="connsiteY4" fmla="*/ 1553912 h 1887991"/>
                <a:gd name="connsiteX5" fmla="*/ 977563 w 3787136"/>
                <a:gd name="connsiteY5" fmla="*/ 1788010 h 1887991"/>
                <a:gd name="connsiteX6" fmla="*/ 66 w 3787136"/>
                <a:gd name="connsiteY6" fmla="*/ 965990 h 1887991"/>
                <a:gd name="connsiteX0" fmla="*/ 66 w 3787136"/>
                <a:gd name="connsiteY0" fmla="*/ 965990 h 1870264"/>
                <a:gd name="connsiteX1" fmla="*/ 930888 w 3787136"/>
                <a:gd name="connsiteY1" fmla="*/ 35168 h 1870264"/>
                <a:gd name="connsiteX2" fmla="*/ 3016990 w 3787136"/>
                <a:gd name="connsiteY2" fmla="*/ 35168 h 1870264"/>
                <a:gd name="connsiteX3" fmla="*/ 3763173 w 3787136"/>
                <a:gd name="connsiteY3" fmla="*/ 816520 h 1870264"/>
                <a:gd name="connsiteX4" fmla="*/ 2937860 w 3787136"/>
                <a:gd name="connsiteY4" fmla="*/ 1553912 h 1870264"/>
                <a:gd name="connsiteX5" fmla="*/ 977563 w 3787136"/>
                <a:gd name="connsiteY5" fmla="*/ 1788010 h 1870264"/>
                <a:gd name="connsiteX6" fmla="*/ 66 w 3787136"/>
                <a:gd name="connsiteY6" fmla="*/ 965990 h 1870264"/>
                <a:gd name="connsiteX0" fmla="*/ 66 w 3787136"/>
                <a:gd name="connsiteY0" fmla="*/ 965990 h 1835131"/>
                <a:gd name="connsiteX1" fmla="*/ 930888 w 3787136"/>
                <a:gd name="connsiteY1" fmla="*/ 35168 h 1835131"/>
                <a:gd name="connsiteX2" fmla="*/ 3016990 w 3787136"/>
                <a:gd name="connsiteY2" fmla="*/ 35168 h 1835131"/>
                <a:gd name="connsiteX3" fmla="*/ 3763173 w 3787136"/>
                <a:gd name="connsiteY3" fmla="*/ 816520 h 1835131"/>
                <a:gd name="connsiteX4" fmla="*/ 2937860 w 3787136"/>
                <a:gd name="connsiteY4" fmla="*/ 1553912 h 1835131"/>
                <a:gd name="connsiteX5" fmla="*/ 977563 w 3787136"/>
                <a:gd name="connsiteY5" fmla="*/ 1788010 h 1835131"/>
                <a:gd name="connsiteX6" fmla="*/ 66 w 3787136"/>
                <a:gd name="connsiteY6" fmla="*/ 965990 h 1835131"/>
                <a:gd name="connsiteX0" fmla="*/ 66 w 3787136"/>
                <a:gd name="connsiteY0" fmla="*/ 965990 h 1835131"/>
                <a:gd name="connsiteX1" fmla="*/ 930888 w 3787136"/>
                <a:gd name="connsiteY1" fmla="*/ 35168 h 1835131"/>
                <a:gd name="connsiteX2" fmla="*/ 3016990 w 3787136"/>
                <a:gd name="connsiteY2" fmla="*/ 35168 h 1835131"/>
                <a:gd name="connsiteX3" fmla="*/ 3763173 w 3787136"/>
                <a:gd name="connsiteY3" fmla="*/ 816520 h 1835131"/>
                <a:gd name="connsiteX4" fmla="*/ 2937860 w 3787136"/>
                <a:gd name="connsiteY4" fmla="*/ 1553912 h 1835131"/>
                <a:gd name="connsiteX5" fmla="*/ 977563 w 3787136"/>
                <a:gd name="connsiteY5" fmla="*/ 1788010 h 1835131"/>
                <a:gd name="connsiteX6" fmla="*/ 66 w 3787136"/>
                <a:gd name="connsiteY6" fmla="*/ 965990 h 1835131"/>
                <a:gd name="connsiteX0" fmla="*/ 166 w 3787236"/>
                <a:gd name="connsiteY0" fmla="*/ 965990 h 1808173"/>
                <a:gd name="connsiteX1" fmla="*/ 930988 w 3787236"/>
                <a:gd name="connsiteY1" fmla="*/ 35168 h 1808173"/>
                <a:gd name="connsiteX2" fmla="*/ 3017090 w 3787236"/>
                <a:gd name="connsiteY2" fmla="*/ 35168 h 1808173"/>
                <a:gd name="connsiteX3" fmla="*/ 3763273 w 3787236"/>
                <a:gd name="connsiteY3" fmla="*/ 816520 h 1808173"/>
                <a:gd name="connsiteX4" fmla="*/ 2937960 w 3787236"/>
                <a:gd name="connsiteY4" fmla="*/ 1553912 h 1808173"/>
                <a:gd name="connsiteX5" fmla="*/ 1005668 w 3787236"/>
                <a:gd name="connsiteY5" fmla="*/ 1748446 h 1808173"/>
                <a:gd name="connsiteX6" fmla="*/ 166 w 3787236"/>
                <a:gd name="connsiteY6" fmla="*/ 965990 h 1808173"/>
                <a:gd name="connsiteX0" fmla="*/ 166 w 3787236"/>
                <a:gd name="connsiteY0" fmla="*/ 965990 h 1859896"/>
                <a:gd name="connsiteX1" fmla="*/ 930988 w 3787236"/>
                <a:gd name="connsiteY1" fmla="*/ 35168 h 1859896"/>
                <a:gd name="connsiteX2" fmla="*/ 3017090 w 3787236"/>
                <a:gd name="connsiteY2" fmla="*/ 35168 h 1859896"/>
                <a:gd name="connsiteX3" fmla="*/ 3763273 w 3787236"/>
                <a:gd name="connsiteY3" fmla="*/ 816520 h 1859896"/>
                <a:gd name="connsiteX4" fmla="*/ 2937960 w 3787236"/>
                <a:gd name="connsiteY4" fmla="*/ 1553912 h 1859896"/>
                <a:gd name="connsiteX5" fmla="*/ 1005668 w 3787236"/>
                <a:gd name="connsiteY5" fmla="*/ 1748446 h 1859896"/>
                <a:gd name="connsiteX6" fmla="*/ 166 w 3787236"/>
                <a:gd name="connsiteY6" fmla="*/ 965990 h 1859896"/>
                <a:gd name="connsiteX0" fmla="*/ 166 w 3776001"/>
                <a:gd name="connsiteY0" fmla="*/ 985728 h 1879634"/>
                <a:gd name="connsiteX1" fmla="*/ 930988 w 3776001"/>
                <a:gd name="connsiteY1" fmla="*/ 54906 h 1879634"/>
                <a:gd name="connsiteX2" fmla="*/ 2597013 w 3776001"/>
                <a:gd name="connsiteY2" fmla="*/ 5450 h 1879634"/>
                <a:gd name="connsiteX3" fmla="*/ 3763273 w 3776001"/>
                <a:gd name="connsiteY3" fmla="*/ 836258 h 1879634"/>
                <a:gd name="connsiteX4" fmla="*/ 2937960 w 3776001"/>
                <a:gd name="connsiteY4" fmla="*/ 1573650 h 1879634"/>
                <a:gd name="connsiteX5" fmla="*/ 1005668 w 3776001"/>
                <a:gd name="connsiteY5" fmla="*/ 1768184 h 1879634"/>
                <a:gd name="connsiteX6" fmla="*/ 166 w 3776001"/>
                <a:gd name="connsiteY6" fmla="*/ 985728 h 1879634"/>
                <a:gd name="connsiteX0" fmla="*/ 166 w 3776001"/>
                <a:gd name="connsiteY0" fmla="*/ 989934 h 1883840"/>
                <a:gd name="connsiteX1" fmla="*/ 930988 w 3776001"/>
                <a:gd name="connsiteY1" fmla="*/ 59112 h 1883840"/>
                <a:gd name="connsiteX2" fmla="*/ 2597013 w 3776001"/>
                <a:gd name="connsiteY2" fmla="*/ 9656 h 1883840"/>
                <a:gd name="connsiteX3" fmla="*/ 3763273 w 3776001"/>
                <a:gd name="connsiteY3" fmla="*/ 840464 h 1883840"/>
                <a:gd name="connsiteX4" fmla="*/ 2937960 w 3776001"/>
                <a:gd name="connsiteY4" fmla="*/ 1577856 h 1883840"/>
                <a:gd name="connsiteX5" fmla="*/ 1005668 w 3776001"/>
                <a:gd name="connsiteY5" fmla="*/ 1772390 h 1883840"/>
                <a:gd name="connsiteX6" fmla="*/ 166 w 3776001"/>
                <a:gd name="connsiteY6" fmla="*/ 989934 h 1883840"/>
                <a:gd name="connsiteX0" fmla="*/ 92 w 3775927"/>
                <a:gd name="connsiteY0" fmla="*/ 981223 h 1875129"/>
                <a:gd name="connsiteX1" fmla="*/ 949584 w 3775927"/>
                <a:gd name="connsiteY1" fmla="*/ 139422 h 1875129"/>
                <a:gd name="connsiteX2" fmla="*/ 2596939 w 3775927"/>
                <a:gd name="connsiteY2" fmla="*/ 945 h 1875129"/>
                <a:gd name="connsiteX3" fmla="*/ 3763199 w 3775927"/>
                <a:gd name="connsiteY3" fmla="*/ 831753 h 1875129"/>
                <a:gd name="connsiteX4" fmla="*/ 2937886 w 3775927"/>
                <a:gd name="connsiteY4" fmla="*/ 1569145 h 1875129"/>
                <a:gd name="connsiteX5" fmla="*/ 1005594 w 3775927"/>
                <a:gd name="connsiteY5" fmla="*/ 1763679 h 1875129"/>
                <a:gd name="connsiteX6" fmla="*/ 92 w 3775927"/>
                <a:gd name="connsiteY6" fmla="*/ 981223 h 1875129"/>
                <a:gd name="connsiteX0" fmla="*/ 92 w 3775927"/>
                <a:gd name="connsiteY0" fmla="*/ 988403 h 1882309"/>
                <a:gd name="connsiteX1" fmla="*/ 949584 w 3775927"/>
                <a:gd name="connsiteY1" fmla="*/ 146602 h 1882309"/>
                <a:gd name="connsiteX2" fmla="*/ 2596939 w 3775927"/>
                <a:gd name="connsiteY2" fmla="*/ 8125 h 1882309"/>
                <a:gd name="connsiteX3" fmla="*/ 3763199 w 3775927"/>
                <a:gd name="connsiteY3" fmla="*/ 838933 h 1882309"/>
                <a:gd name="connsiteX4" fmla="*/ 2937886 w 3775927"/>
                <a:gd name="connsiteY4" fmla="*/ 1576325 h 1882309"/>
                <a:gd name="connsiteX5" fmla="*/ 1005594 w 3775927"/>
                <a:gd name="connsiteY5" fmla="*/ 1770859 h 1882309"/>
                <a:gd name="connsiteX6" fmla="*/ 92 w 3775927"/>
                <a:gd name="connsiteY6" fmla="*/ 988403 h 1882309"/>
                <a:gd name="connsiteX0" fmla="*/ 63568 w 3839403"/>
                <a:gd name="connsiteY0" fmla="*/ 988403 h 1846517"/>
                <a:gd name="connsiteX1" fmla="*/ 1013060 w 3839403"/>
                <a:gd name="connsiteY1" fmla="*/ 146602 h 1846517"/>
                <a:gd name="connsiteX2" fmla="*/ 2660415 w 3839403"/>
                <a:gd name="connsiteY2" fmla="*/ 8125 h 1846517"/>
                <a:gd name="connsiteX3" fmla="*/ 3826675 w 3839403"/>
                <a:gd name="connsiteY3" fmla="*/ 838933 h 1846517"/>
                <a:gd name="connsiteX4" fmla="*/ 3001362 w 3839403"/>
                <a:gd name="connsiteY4" fmla="*/ 1576325 h 1846517"/>
                <a:gd name="connsiteX5" fmla="*/ 723672 w 3839403"/>
                <a:gd name="connsiteY5" fmla="*/ 1715439 h 1846517"/>
                <a:gd name="connsiteX6" fmla="*/ 63568 w 3839403"/>
                <a:gd name="connsiteY6" fmla="*/ 988403 h 1846517"/>
                <a:gd name="connsiteX0" fmla="*/ 9642 w 3785477"/>
                <a:gd name="connsiteY0" fmla="*/ 988403 h 1846516"/>
                <a:gd name="connsiteX1" fmla="*/ 959134 w 3785477"/>
                <a:gd name="connsiteY1" fmla="*/ 146602 h 1846516"/>
                <a:gd name="connsiteX2" fmla="*/ 2606489 w 3785477"/>
                <a:gd name="connsiteY2" fmla="*/ 8125 h 1846516"/>
                <a:gd name="connsiteX3" fmla="*/ 3772749 w 3785477"/>
                <a:gd name="connsiteY3" fmla="*/ 838933 h 1846516"/>
                <a:gd name="connsiteX4" fmla="*/ 2947436 w 3785477"/>
                <a:gd name="connsiteY4" fmla="*/ 1576325 h 1846516"/>
                <a:gd name="connsiteX5" fmla="*/ 669746 w 3785477"/>
                <a:gd name="connsiteY5" fmla="*/ 1715439 h 1846516"/>
                <a:gd name="connsiteX6" fmla="*/ 9642 w 3785477"/>
                <a:gd name="connsiteY6" fmla="*/ 988403 h 1846516"/>
                <a:gd name="connsiteX0" fmla="*/ 52711 w 3828546"/>
                <a:gd name="connsiteY0" fmla="*/ 988403 h 1798273"/>
                <a:gd name="connsiteX1" fmla="*/ 1002203 w 3828546"/>
                <a:gd name="connsiteY1" fmla="*/ 146602 h 1798273"/>
                <a:gd name="connsiteX2" fmla="*/ 2649558 w 3828546"/>
                <a:gd name="connsiteY2" fmla="*/ 8125 h 1798273"/>
                <a:gd name="connsiteX3" fmla="*/ 3815818 w 3828546"/>
                <a:gd name="connsiteY3" fmla="*/ 838933 h 1798273"/>
                <a:gd name="connsiteX4" fmla="*/ 2990505 w 3828546"/>
                <a:gd name="connsiteY4" fmla="*/ 1576325 h 1798273"/>
                <a:gd name="connsiteX5" fmla="*/ 498109 w 3828546"/>
                <a:gd name="connsiteY5" fmla="*/ 1626767 h 1798273"/>
                <a:gd name="connsiteX6" fmla="*/ 52711 w 3828546"/>
                <a:gd name="connsiteY6" fmla="*/ 988403 h 1798273"/>
                <a:gd name="connsiteX0" fmla="*/ 21527 w 3797362"/>
                <a:gd name="connsiteY0" fmla="*/ 988403 h 1798273"/>
                <a:gd name="connsiteX1" fmla="*/ 971019 w 3797362"/>
                <a:gd name="connsiteY1" fmla="*/ 146602 h 1798273"/>
                <a:gd name="connsiteX2" fmla="*/ 2618374 w 3797362"/>
                <a:gd name="connsiteY2" fmla="*/ 8125 h 1798273"/>
                <a:gd name="connsiteX3" fmla="*/ 3784634 w 3797362"/>
                <a:gd name="connsiteY3" fmla="*/ 838933 h 1798273"/>
                <a:gd name="connsiteX4" fmla="*/ 2959321 w 3797362"/>
                <a:gd name="connsiteY4" fmla="*/ 1576325 h 1798273"/>
                <a:gd name="connsiteX5" fmla="*/ 466925 w 3797362"/>
                <a:gd name="connsiteY5" fmla="*/ 1626767 h 1798273"/>
                <a:gd name="connsiteX6" fmla="*/ 21527 w 3797362"/>
                <a:gd name="connsiteY6" fmla="*/ 988403 h 1798273"/>
                <a:gd name="connsiteX0" fmla="*/ 21527 w 3797362"/>
                <a:gd name="connsiteY0" fmla="*/ 988403 h 1731227"/>
                <a:gd name="connsiteX1" fmla="*/ 971019 w 3797362"/>
                <a:gd name="connsiteY1" fmla="*/ 146602 h 1731227"/>
                <a:gd name="connsiteX2" fmla="*/ 2618374 w 3797362"/>
                <a:gd name="connsiteY2" fmla="*/ 8125 h 1731227"/>
                <a:gd name="connsiteX3" fmla="*/ 3784634 w 3797362"/>
                <a:gd name="connsiteY3" fmla="*/ 838933 h 1731227"/>
                <a:gd name="connsiteX4" fmla="*/ 2959321 w 3797362"/>
                <a:gd name="connsiteY4" fmla="*/ 1576325 h 1731227"/>
                <a:gd name="connsiteX5" fmla="*/ 466925 w 3797362"/>
                <a:gd name="connsiteY5" fmla="*/ 1626767 h 1731227"/>
                <a:gd name="connsiteX6" fmla="*/ 21527 w 3797362"/>
                <a:gd name="connsiteY6" fmla="*/ 988403 h 1731227"/>
                <a:gd name="connsiteX0" fmla="*/ 21527 w 3797362"/>
                <a:gd name="connsiteY0" fmla="*/ 988403 h 1724409"/>
                <a:gd name="connsiteX1" fmla="*/ 971019 w 3797362"/>
                <a:gd name="connsiteY1" fmla="*/ 146602 h 1724409"/>
                <a:gd name="connsiteX2" fmla="*/ 2618374 w 3797362"/>
                <a:gd name="connsiteY2" fmla="*/ 8125 h 1724409"/>
                <a:gd name="connsiteX3" fmla="*/ 3784634 w 3797362"/>
                <a:gd name="connsiteY3" fmla="*/ 838933 h 1724409"/>
                <a:gd name="connsiteX4" fmla="*/ 2959321 w 3797362"/>
                <a:gd name="connsiteY4" fmla="*/ 1554157 h 1724409"/>
                <a:gd name="connsiteX5" fmla="*/ 466925 w 3797362"/>
                <a:gd name="connsiteY5" fmla="*/ 1626767 h 1724409"/>
                <a:gd name="connsiteX6" fmla="*/ 21527 w 3797362"/>
                <a:gd name="connsiteY6" fmla="*/ 988403 h 1724409"/>
                <a:gd name="connsiteX0" fmla="*/ 21527 w 3797362"/>
                <a:gd name="connsiteY0" fmla="*/ 988403 h 1724409"/>
                <a:gd name="connsiteX1" fmla="*/ 971019 w 3797362"/>
                <a:gd name="connsiteY1" fmla="*/ 146602 h 1724409"/>
                <a:gd name="connsiteX2" fmla="*/ 2618374 w 3797362"/>
                <a:gd name="connsiteY2" fmla="*/ 8125 h 1724409"/>
                <a:gd name="connsiteX3" fmla="*/ 3784634 w 3797362"/>
                <a:gd name="connsiteY3" fmla="*/ 838933 h 1724409"/>
                <a:gd name="connsiteX4" fmla="*/ 2959321 w 3797362"/>
                <a:gd name="connsiteY4" fmla="*/ 1554157 h 1724409"/>
                <a:gd name="connsiteX5" fmla="*/ 466925 w 3797362"/>
                <a:gd name="connsiteY5" fmla="*/ 1626767 h 1724409"/>
                <a:gd name="connsiteX6" fmla="*/ 21527 w 3797362"/>
                <a:gd name="connsiteY6" fmla="*/ 988403 h 172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7362" h="1724409">
                  <a:moveTo>
                    <a:pt x="21527" y="988403"/>
                  </a:moveTo>
                  <a:cubicBezTo>
                    <a:pt x="105543" y="741709"/>
                    <a:pt x="718321" y="255405"/>
                    <a:pt x="971019" y="146602"/>
                  </a:cubicBezTo>
                  <a:cubicBezTo>
                    <a:pt x="1162294" y="-31438"/>
                    <a:pt x="1885666" y="-1765"/>
                    <a:pt x="2618374" y="8125"/>
                  </a:cubicBezTo>
                  <a:cubicBezTo>
                    <a:pt x="3132453" y="8125"/>
                    <a:pt x="3905990" y="403983"/>
                    <a:pt x="3784634" y="838933"/>
                  </a:cubicBezTo>
                  <a:cubicBezTo>
                    <a:pt x="3621549" y="1242989"/>
                    <a:pt x="3346447" y="1440175"/>
                    <a:pt x="2959321" y="1554157"/>
                  </a:cubicBezTo>
                  <a:cubicBezTo>
                    <a:pt x="2337764" y="1681062"/>
                    <a:pt x="854236" y="1824591"/>
                    <a:pt x="466925" y="1626767"/>
                  </a:cubicBezTo>
                  <a:cubicBezTo>
                    <a:pt x="102206" y="1430633"/>
                    <a:pt x="-62489" y="1235097"/>
                    <a:pt x="21527" y="988403"/>
                  </a:cubicBezTo>
                  <a:close/>
                </a:path>
              </a:pathLst>
            </a:custGeom>
            <a:solidFill>
              <a:srgbClr val="FFEED9">
                <a:alpha val="34902"/>
              </a:srgbClr>
            </a:solidFill>
            <a:ln w="127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1" name="Rectangle à coins arrondis 4"/>
            <p:cNvSpPr/>
            <p:nvPr/>
          </p:nvSpPr>
          <p:spPr>
            <a:xfrm rot="2453074">
              <a:off x="8865683" y="1504381"/>
              <a:ext cx="3088988" cy="1862848"/>
            </a:xfrm>
            <a:custGeom>
              <a:avLst/>
              <a:gdLst>
                <a:gd name="connsiteX0" fmla="*/ 0 w 2164970"/>
                <a:gd name="connsiteY0" fmla="*/ 637442 h 1274884"/>
                <a:gd name="connsiteX1" fmla="*/ 637442 w 2164970"/>
                <a:gd name="connsiteY1" fmla="*/ 0 h 1274884"/>
                <a:gd name="connsiteX2" fmla="*/ 1527528 w 2164970"/>
                <a:gd name="connsiteY2" fmla="*/ 0 h 1274884"/>
                <a:gd name="connsiteX3" fmla="*/ 2164970 w 2164970"/>
                <a:gd name="connsiteY3" fmla="*/ 637442 h 1274884"/>
                <a:gd name="connsiteX4" fmla="*/ 2164970 w 2164970"/>
                <a:gd name="connsiteY4" fmla="*/ 637442 h 1274884"/>
                <a:gd name="connsiteX5" fmla="*/ 1527528 w 2164970"/>
                <a:gd name="connsiteY5" fmla="*/ 1274884 h 1274884"/>
                <a:gd name="connsiteX6" fmla="*/ 637442 w 2164970"/>
                <a:gd name="connsiteY6" fmla="*/ 1274884 h 1274884"/>
                <a:gd name="connsiteX7" fmla="*/ 0 w 2164970"/>
                <a:gd name="connsiteY7" fmla="*/ 637442 h 1274884"/>
                <a:gd name="connsiteX0" fmla="*/ 289 w 2165259"/>
                <a:gd name="connsiteY0" fmla="*/ 637442 h 1274884"/>
                <a:gd name="connsiteX1" fmla="*/ 637731 w 2165259"/>
                <a:gd name="connsiteY1" fmla="*/ 0 h 1274884"/>
                <a:gd name="connsiteX2" fmla="*/ 1527817 w 2165259"/>
                <a:gd name="connsiteY2" fmla="*/ 0 h 1274884"/>
                <a:gd name="connsiteX3" fmla="*/ 2165259 w 2165259"/>
                <a:gd name="connsiteY3" fmla="*/ 637442 h 1274884"/>
                <a:gd name="connsiteX4" fmla="*/ 2165259 w 2165259"/>
                <a:gd name="connsiteY4" fmla="*/ 637442 h 1274884"/>
                <a:gd name="connsiteX5" fmla="*/ 1527817 w 2165259"/>
                <a:gd name="connsiteY5" fmla="*/ 1274884 h 1274884"/>
                <a:gd name="connsiteX6" fmla="*/ 702911 w 2165259"/>
                <a:gd name="connsiteY6" fmla="*/ 1148678 h 1274884"/>
                <a:gd name="connsiteX7" fmla="*/ 289 w 2165259"/>
                <a:gd name="connsiteY7" fmla="*/ 637442 h 1274884"/>
                <a:gd name="connsiteX0" fmla="*/ 209 w 2281842"/>
                <a:gd name="connsiteY0" fmla="*/ 959406 h 1274884"/>
                <a:gd name="connsiteX1" fmla="*/ 754314 w 2281842"/>
                <a:gd name="connsiteY1" fmla="*/ 0 h 1274884"/>
                <a:gd name="connsiteX2" fmla="*/ 1644400 w 2281842"/>
                <a:gd name="connsiteY2" fmla="*/ 0 h 1274884"/>
                <a:gd name="connsiteX3" fmla="*/ 2281842 w 2281842"/>
                <a:gd name="connsiteY3" fmla="*/ 637442 h 1274884"/>
                <a:gd name="connsiteX4" fmla="*/ 2281842 w 2281842"/>
                <a:gd name="connsiteY4" fmla="*/ 637442 h 1274884"/>
                <a:gd name="connsiteX5" fmla="*/ 1644400 w 2281842"/>
                <a:gd name="connsiteY5" fmla="*/ 1274884 h 1274884"/>
                <a:gd name="connsiteX6" fmla="*/ 819494 w 2281842"/>
                <a:gd name="connsiteY6" fmla="*/ 1148678 h 1274884"/>
                <a:gd name="connsiteX7" fmla="*/ 209 w 2281842"/>
                <a:gd name="connsiteY7" fmla="*/ 959406 h 1274884"/>
                <a:gd name="connsiteX0" fmla="*/ 30 w 2281663"/>
                <a:gd name="connsiteY0" fmla="*/ 959406 h 1341757"/>
                <a:gd name="connsiteX1" fmla="*/ 754135 w 2281663"/>
                <a:gd name="connsiteY1" fmla="*/ 0 h 1341757"/>
                <a:gd name="connsiteX2" fmla="*/ 1644221 w 2281663"/>
                <a:gd name="connsiteY2" fmla="*/ 0 h 1341757"/>
                <a:gd name="connsiteX3" fmla="*/ 2281663 w 2281663"/>
                <a:gd name="connsiteY3" fmla="*/ 637442 h 1341757"/>
                <a:gd name="connsiteX4" fmla="*/ 2281663 w 2281663"/>
                <a:gd name="connsiteY4" fmla="*/ 637442 h 1341757"/>
                <a:gd name="connsiteX5" fmla="*/ 1644221 w 2281663"/>
                <a:gd name="connsiteY5" fmla="*/ 1274884 h 1341757"/>
                <a:gd name="connsiteX6" fmla="*/ 730625 w 2281663"/>
                <a:gd name="connsiteY6" fmla="*/ 1341757 h 1341757"/>
                <a:gd name="connsiteX7" fmla="*/ 30 w 2281663"/>
                <a:gd name="connsiteY7" fmla="*/ 959406 h 1341757"/>
                <a:gd name="connsiteX0" fmla="*/ 6149 w 2287782"/>
                <a:gd name="connsiteY0" fmla="*/ 959406 h 1341757"/>
                <a:gd name="connsiteX1" fmla="*/ 1118130 w 2287782"/>
                <a:gd name="connsiteY1" fmla="*/ 50682 h 1341757"/>
                <a:gd name="connsiteX2" fmla="*/ 1650340 w 2287782"/>
                <a:gd name="connsiteY2" fmla="*/ 0 h 1341757"/>
                <a:gd name="connsiteX3" fmla="*/ 2287782 w 2287782"/>
                <a:gd name="connsiteY3" fmla="*/ 637442 h 1341757"/>
                <a:gd name="connsiteX4" fmla="*/ 2287782 w 2287782"/>
                <a:gd name="connsiteY4" fmla="*/ 637442 h 1341757"/>
                <a:gd name="connsiteX5" fmla="*/ 1650340 w 2287782"/>
                <a:gd name="connsiteY5" fmla="*/ 1274884 h 1341757"/>
                <a:gd name="connsiteX6" fmla="*/ 736744 w 2287782"/>
                <a:gd name="connsiteY6" fmla="*/ 1341757 h 1341757"/>
                <a:gd name="connsiteX7" fmla="*/ 6149 w 2287782"/>
                <a:gd name="connsiteY7" fmla="*/ 959406 h 1341757"/>
                <a:gd name="connsiteX0" fmla="*/ 6149 w 2287782"/>
                <a:gd name="connsiteY0" fmla="*/ 959406 h 1341757"/>
                <a:gd name="connsiteX1" fmla="*/ 1118130 w 2287782"/>
                <a:gd name="connsiteY1" fmla="*/ 50682 h 1341757"/>
                <a:gd name="connsiteX2" fmla="*/ 1650340 w 2287782"/>
                <a:gd name="connsiteY2" fmla="*/ 0 h 1341757"/>
                <a:gd name="connsiteX3" fmla="*/ 2287782 w 2287782"/>
                <a:gd name="connsiteY3" fmla="*/ 637442 h 1341757"/>
                <a:gd name="connsiteX4" fmla="*/ 2287782 w 2287782"/>
                <a:gd name="connsiteY4" fmla="*/ 637442 h 1341757"/>
                <a:gd name="connsiteX5" fmla="*/ 1556478 w 2287782"/>
                <a:gd name="connsiteY5" fmla="*/ 1193332 h 1341757"/>
                <a:gd name="connsiteX6" fmla="*/ 736744 w 2287782"/>
                <a:gd name="connsiteY6" fmla="*/ 1341757 h 1341757"/>
                <a:gd name="connsiteX7" fmla="*/ 6149 w 2287782"/>
                <a:gd name="connsiteY7" fmla="*/ 959406 h 1341757"/>
                <a:gd name="connsiteX0" fmla="*/ 6149 w 2287782"/>
                <a:gd name="connsiteY0" fmla="*/ 959406 h 1341757"/>
                <a:gd name="connsiteX1" fmla="*/ 1118130 w 2287782"/>
                <a:gd name="connsiteY1" fmla="*/ 50682 h 1341757"/>
                <a:gd name="connsiteX2" fmla="*/ 1650340 w 2287782"/>
                <a:gd name="connsiteY2" fmla="*/ 0 h 1341757"/>
                <a:gd name="connsiteX3" fmla="*/ 2287782 w 2287782"/>
                <a:gd name="connsiteY3" fmla="*/ 637442 h 1341757"/>
                <a:gd name="connsiteX4" fmla="*/ 2287782 w 2287782"/>
                <a:gd name="connsiteY4" fmla="*/ 637442 h 1341757"/>
                <a:gd name="connsiteX5" fmla="*/ 1556478 w 2287782"/>
                <a:gd name="connsiteY5" fmla="*/ 1193332 h 1341757"/>
                <a:gd name="connsiteX6" fmla="*/ 736744 w 2287782"/>
                <a:gd name="connsiteY6" fmla="*/ 1341757 h 1341757"/>
                <a:gd name="connsiteX7" fmla="*/ 6149 w 2287782"/>
                <a:gd name="connsiteY7" fmla="*/ 959406 h 1341757"/>
                <a:gd name="connsiteX0" fmla="*/ 6149 w 2287782"/>
                <a:gd name="connsiteY0" fmla="*/ 959406 h 1341757"/>
                <a:gd name="connsiteX1" fmla="*/ 1118130 w 2287782"/>
                <a:gd name="connsiteY1" fmla="*/ 50682 h 1341757"/>
                <a:gd name="connsiteX2" fmla="*/ 1650340 w 2287782"/>
                <a:gd name="connsiteY2" fmla="*/ 0 h 1341757"/>
                <a:gd name="connsiteX3" fmla="*/ 2287782 w 2287782"/>
                <a:gd name="connsiteY3" fmla="*/ 637442 h 1341757"/>
                <a:gd name="connsiteX4" fmla="*/ 2287782 w 2287782"/>
                <a:gd name="connsiteY4" fmla="*/ 637442 h 1341757"/>
                <a:gd name="connsiteX5" fmla="*/ 1556478 w 2287782"/>
                <a:gd name="connsiteY5" fmla="*/ 1193332 h 1341757"/>
                <a:gd name="connsiteX6" fmla="*/ 736744 w 2287782"/>
                <a:gd name="connsiteY6" fmla="*/ 1341757 h 1341757"/>
                <a:gd name="connsiteX7" fmla="*/ 6149 w 2287782"/>
                <a:gd name="connsiteY7" fmla="*/ 959406 h 1341757"/>
                <a:gd name="connsiteX0" fmla="*/ 6149 w 2287782"/>
                <a:gd name="connsiteY0" fmla="*/ 959406 h 1341757"/>
                <a:gd name="connsiteX1" fmla="*/ 1118130 w 2287782"/>
                <a:gd name="connsiteY1" fmla="*/ 50682 h 1341757"/>
                <a:gd name="connsiteX2" fmla="*/ 1650340 w 2287782"/>
                <a:gd name="connsiteY2" fmla="*/ 0 h 1341757"/>
                <a:gd name="connsiteX3" fmla="*/ 2287782 w 2287782"/>
                <a:gd name="connsiteY3" fmla="*/ 637442 h 1341757"/>
                <a:gd name="connsiteX4" fmla="*/ 2061374 w 2287782"/>
                <a:gd name="connsiteY4" fmla="*/ 752048 h 1341757"/>
                <a:gd name="connsiteX5" fmla="*/ 1556478 w 2287782"/>
                <a:gd name="connsiteY5" fmla="*/ 1193332 h 1341757"/>
                <a:gd name="connsiteX6" fmla="*/ 736744 w 2287782"/>
                <a:gd name="connsiteY6" fmla="*/ 1341757 h 1341757"/>
                <a:gd name="connsiteX7" fmla="*/ 6149 w 2287782"/>
                <a:gd name="connsiteY7" fmla="*/ 959406 h 1341757"/>
                <a:gd name="connsiteX0" fmla="*/ 6149 w 2287782"/>
                <a:gd name="connsiteY0" fmla="*/ 959406 h 1341757"/>
                <a:gd name="connsiteX1" fmla="*/ 1118130 w 2287782"/>
                <a:gd name="connsiteY1" fmla="*/ 50682 h 1341757"/>
                <a:gd name="connsiteX2" fmla="*/ 1650340 w 2287782"/>
                <a:gd name="connsiteY2" fmla="*/ 0 h 1341757"/>
                <a:gd name="connsiteX3" fmla="*/ 2287782 w 2287782"/>
                <a:gd name="connsiteY3" fmla="*/ 637442 h 1341757"/>
                <a:gd name="connsiteX4" fmla="*/ 2061374 w 2287782"/>
                <a:gd name="connsiteY4" fmla="*/ 752048 h 1341757"/>
                <a:gd name="connsiteX5" fmla="*/ 1556478 w 2287782"/>
                <a:gd name="connsiteY5" fmla="*/ 1193332 h 1341757"/>
                <a:gd name="connsiteX6" fmla="*/ 736744 w 2287782"/>
                <a:gd name="connsiteY6" fmla="*/ 1341757 h 1341757"/>
                <a:gd name="connsiteX7" fmla="*/ 6149 w 2287782"/>
                <a:gd name="connsiteY7" fmla="*/ 959406 h 1341757"/>
                <a:gd name="connsiteX0" fmla="*/ 6149 w 2301167"/>
                <a:gd name="connsiteY0" fmla="*/ 959406 h 1341757"/>
                <a:gd name="connsiteX1" fmla="*/ 1118130 w 2301167"/>
                <a:gd name="connsiteY1" fmla="*/ 50682 h 1341757"/>
                <a:gd name="connsiteX2" fmla="*/ 1650340 w 2301167"/>
                <a:gd name="connsiteY2" fmla="*/ 0 h 1341757"/>
                <a:gd name="connsiteX3" fmla="*/ 2301167 w 2301167"/>
                <a:gd name="connsiteY3" fmla="*/ 451411 h 1341757"/>
                <a:gd name="connsiteX4" fmla="*/ 2061374 w 2301167"/>
                <a:gd name="connsiteY4" fmla="*/ 752048 h 1341757"/>
                <a:gd name="connsiteX5" fmla="*/ 1556478 w 2301167"/>
                <a:gd name="connsiteY5" fmla="*/ 1193332 h 1341757"/>
                <a:gd name="connsiteX6" fmla="*/ 736744 w 2301167"/>
                <a:gd name="connsiteY6" fmla="*/ 1341757 h 1341757"/>
                <a:gd name="connsiteX7" fmla="*/ 6149 w 2301167"/>
                <a:gd name="connsiteY7" fmla="*/ 959406 h 1341757"/>
                <a:gd name="connsiteX0" fmla="*/ 6149 w 2345616"/>
                <a:gd name="connsiteY0" fmla="*/ 959406 h 1341757"/>
                <a:gd name="connsiteX1" fmla="*/ 1118130 w 2345616"/>
                <a:gd name="connsiteY1" fmla="*/ 50682 h 1341757"/>
                <a:gd name="connsiteX2" fmla="*/ 1650340 w 2345616"/>
                <a:gd name="connsiteY2" fmla="*/ 0 h 1341757"/>
                <a:gd name="connsiteX3" fmla="*/ 2301167 w 2345616"/>
                <a:gd name="connsiteY3" fmla="*/ 451411 h 1341757"/>
                <a:gd name="connsiteX4" fmla="*/ 2061374 w 2345616"/>
                <a:gd name="connsiteY4" fmla="*/ 752048 h 1341757"/>
                <a:gd name="connsiteX5" fmla="*/ 1556478 w 2345616"/>
                <a:gd name="connsiteY5" fmla="*/ 1193332 h 1341757"/>
                <a:gd name="connsiteX6" fmla="*/ 736744 w 2345616"/>
                <a:gd name="connsiteY6" fmla="*/ 1341757 h 1341757"/>
                <a:gd name="connsiteX7" fmla="*/ 6149 w 2345616"/>
                <a:gd name="connsiteY7" fmla="*/ 959406 h 1341757"/>
                <a:gd name="connsiteX0" fmla="*/ 6149 w 2345616"/>
                <a:gd name="connsiteY0" fmla="*/ 959406 h 1341757"/>
                <a:gd name="connsiteX1" fmla="*/ 1118130 w 2345616"/>
                <a:gd name="connsiteY1" fmla="*/ 50682 h 1341757"/>
                <a:gd name="connsiteX2" fmla="*/ 1650340 w 2345616"/>
                <a:gd name="connsiteY2" fmla="*/ 0 h 1341757"/>
                <a:gd name="connsiteX3" fmla="*/ 2301167 w 2345616"/>
                <a:gd name="connsiteY3" fmla="*/ 451411 h 1341757"/>
                <a:gd name="connsiteX4" fmla="*/ 2061374 w 2345616"/>
                <a:gd name="connsiteY4" fmla="*/ 752048 h 1341757"/>
                <a:gd name="connsiteX5" fmla="*/ 1556478 w 2345616"/>
                <a:gd name="connsiteY5" fmla="*/ 1193332 h 1341757"/>
                <a:gd name="connsiteX6" fmla="*/ 736744 w 2345616"/>
                <a:gd name="connsiteY6" fmla="*/ 1341757 h 1341757"/>
                <a:gd name="connsiteX7" fmla="*/ 6149 w 2345616"/>
                <a:gd name="connsiteY7" fmla="*/ 959406 h 1341757"/>
                <a:gd name="connsiteX0" fmla="*/ 6149 w 2352532"/>
                <a:gd name="connsiteY0" fmla="*/ 959406 h 1341757"/>
                <a:gd name="connsiteX1" fmla="*/ 1118130 w 2352532"/>
                <a:gd name="connsiteY1" fmla="*/ 50682 h 1341757"/>
                <a:gd name="connsiteX2" fmla="*/ 1650340 w 2352532"/>
                <a:gd name="connsiteY2" fmla="*/ 0 h 1341757"/>
                <a:gd name="connsiteX3" fmla="*/ 2301167 w 2352532"/>
                <a:gd name="connsiteY3" fmla="*/ 451411 h 1341757"/>
                <a:gd name="connsiteX4" fmla="*/ 2091441 w 2352532"/>
                <a:gd name="connsiteY4" fmla="*/ 853942 h 1341757"/>
                <a:gd name="connsiteX5" fmla="*/ 1556478 w 2352532"/>
                <a:gd name="connsiteY5" fmla="*/ 1193332 h 1341757"/>
                <a:gd name="connsiteX6" fmla="*/ 736744 w 2352532"/>
                <a:gd name="connsiteY6" fmla="*/ 1341757 h 1341757"/>
                <a:gd name="connsiteX7" fmla="*/ 6149 w 2352532"/>
                <a:gd name="connsiteY7" fmla="*/ 959406 h 1341757"/>
                <a:gd name="connsiteX0" fmla="*/ 6149 w 2301167"/>
                <a:gd name="connsiteY0" fmla="*/ 959406 h 1341757"/>
                <a:gd name="connsiteX1" fmla="*/ 1118130 w 2301167"/>
                <a:gd name="connsiteY1" fmla="*/ 50682 h 1341757"/>
                <a:gd name="connsiteX2" fmla="*/ 1650340 w 2301167"/>
                <a:gd name="connsiteY2" fmla="*/ 0 h 1341757"/>
                <a:gd name="connsiteX3" fmla="*/ 2301167 w 2301167"/>
                <a:gd name="connsiteY3" fmla="*/ 451411 h 1341757"/>
                <a:gd name="connsiteX4" fmla="*/ 1556478 w 2301167"/>
                <a:gd name="connsiteY4" fmla="*/ 1193332 h 1341757"/>
                <a:gd name="connsiteX5" fmla="*/ 736744 w 2301167"/>
                <a:gd name="connsiteY5" fmla="*/ 1341757 h 1341757"/>
                <a:gd name="connsiteX6" fmla="*/ 6149 w 2301167"/>
                <a:gd name="connsiteY6" fmla="*/ 959406 h 1341757"/>
                <a:gd name="connsiteX0" fmla="*/ 6149 w 2301167"/>
                <a:gd name="connsiteY0" fmla="*/ 959406 h 1341757"/>
                <a:gd name="connsiteX1" fmla="*/ 1118130 w 2301167"/>
                <a:gd name="connsiteY1" fmla="*/ 50682 h 1341757"/>
                <a:gd name="connsiteX2" fmla="*/ 1650340 w 2301167"/>
                <a:gd name="connsiteY2" fmla="*/ 0 h 1341757"/>
                <a:gd name="connsiteX3" fmla="*/ 2301167 w 2301167"/>
                <a:gd name="connsiteY3" fmla="*/ 451411 h 1341757"/>
                <a:gd name="connsiteX4" fmla="*/ 1556478 w 2301167"/>
                <a:gd name="connsiteY4" fmla="*/ 1193332 h 1341757"/>
                <a:gd name="connsiteX5" fmla="*/ 736744 w 2301167"/>
                <a:gd name="connsiteY5" fmla="*/ 1341757 h 1341757"/>
                <a:gd name="connsiteX6" fmla="*/ 6149 w 2301167"/>
                <a:gd name="connsiteY6" fmla="*/ 959406 h 1341757"/>
                <a:gd name="connsiteX0" fmla="*/ 6860 w 2301878"/>
                <a:gd name="connsiteY0" fmla="*/ 987999 h 1370350"/>
                <a:gd name="connsiteX1" fmla="*/ 1143244 w 2301878"/>
                <a:gd name="connsiteY1" fmla="*/ 0 h 1370350"/>
                <a:gd name="connsiteX2" fmla="*/ 1651051 w 2301878"/>
                <a:gd name="connsiteY2" fmla="*/ 28593 h 1370350"/>
                <a:gd name="connsiteX3" fmla="*/ 2301878 w 2301878"/>
                <a:gd name="connsiteY3" fmla="*/ 480004 h 1370350"/>
                <a:gd name="connsiteX4" fmla="*/ 1557189 w 2301878"/>
                <a:gd name="connsiteY4" fmla="*/ 1221925 h 1370350"/>
                <a:gd name="connsiteX5" fmla="*/ 737455 w 2301878"/>
                <a:gd name="connsiteY5" fmla="*/ 1370350 h 1370350"/>
                <a:gd name="connsiteX6" fmla="*/ 6860 w 2301878"/>
                <a:gd name="connsiteY6" fmla="*/ 987999 h 1370350"/>
                <a:gd name="connsiteX0" fmla="*/ 6860 w 2301878"/>
                <a:gd name="connsiteY0" fmla="*/ 987999 h 1370350"/>
                <a:gd name="connsiteX1" fmla="*/ 1143244 w 2301878"/>
                <a:gd name="connsiteY1" fmla="*/ 0 h 1370350"/>
                <a:gd name="connsiteX2" fmla="*/ 1657698 w 2301878"/>
                <a:gd name="connsiteY2" fmla="*/ 22838 h 1370350"/>
                <a:gd name="connsiteX3" fmla="*/ 2301878 w 2301878"/>
                <a:gd name="connsiteY3" fmla="*/ 480004 h 1370350"/>
                <a:gd name="connsiteX4" fmla="*/ 1557189 w 2301878"/>
                <a:gd name="connsiteY4" fmla="*/ 1221925 h 1370350"/>
                <a:gd name="connsiteX5" fmla="*/ 737455 w 2301878"/>
                <a:gd name="connsiteY5" fmla="*/ 1370350 h 1370350"/>
                <a:gd name="connsiteX6" fmla="*/ 6860 w 2301878"/>
                <a:gd name="connsiteY6" fmla="*/ 987999 h 1370350"/>
                <a:gd name="connsiteX0" fmla="*/ 6860 w 2301878"/>
                <a:gd name="connsiteY0" fmla="*/ 1006464 h 1388815"/>
                <a:gd name="connsiteX1" fmla="*/ 1143244 w 2301878"/>
                <a:gd name="connsiteY1" fmla="*/ 18465 h 1388815"/>
                <a:gd name="connsiteX2" fmla="*/ 1657698 w 2301878"/>
                <a:gd name="connsiteY2" fmla="*/ 41303 h 1388815"/>
                <a:gd name="connsiteX3" fmla="*/ 2301878 w 2301878"/>
                <a:gd name="connsiteY3" fmla="*/ 498469 h 1388815"/>
                <a:gd name="connsiteX4" fmla="*/ 1557189 w 2301878"/>
                <a:gd name="connsiteY4" fmla="*/ 1240390 h 1388815"/>
                <a:gd name="connsiteX5" fmla="*/ 737455 w 2301878"/>
                <a:gd name="connsiteY5" fmla="*/ 1388815 h 1388815"/>
                <a:gd name="connsiteX6" fmla="*/ 6860 w 2301878"/>
                <a:gd name="connsiteY6" fmla="*/ 1006464 h 1388815"/>
                <a:gd name="connsiteX0" fmla="*/ 6860 w 2301878"/>
                <a:gd name="connsiteY0" fmla="*/ 1000637 h 1382988"/>
                <a:gd name="connsiteX1" fmla="*/ 1143244 w 2301878"/>
                <a:gd name="connsiteY1" fmla="*/ 12638 h 1382988"/>
                <a:gd name="connsiteX2" fmla="*/ 2301878 w 2301878"/>
                <a:gd name="connsiteY2" fmla="*/ 492642 h 1382988"/>
                <a:gd name="connsiteX3" fmla="*/ 1557189 w 2301878"/>
                <a:gd name="connsiteY3" fmla="*/ 1234563 h 1382988"/>
                <a:gd name="connsiteX4" fmla="*/ 737455 w 2301878"/>
                <a:gd name="connsiteY4" fmla="*/ 1382988 h 1382988"/>
                <a:gd name="connsiteX5" fmla="*/ 6860 w 2301878"/>
                <a:gd name="connsiteY5" fmla="*/ 1000637 h 1382988"/>
                <a:gd name="connsiteX0" fmla="*/ 6860 w 2316741"/>
                <a:gd name="connsiteY0" fmla="*/ 1014416 h 1396767"/>
                <a:gd name="connsiteX1" fmla="*/ 1143244 w 2316741"/>
                <a:gd name="connsiteY1" fmla="*/ 26417 h 1396767"/>
                <a:gd name="connsiteX2" fmla="*/ 2301878 w 2316741"/>
                <a:gd name="connsiteY2" fmla="*/ 506421 h 1396767"/>
                <a:gd name="connsiteX3" fmla="*/ 1557189 w 2316741"/>
                <a:gd name="connsiteY3" fmla="*/ 1248342 h 1396767"/>
                <a:gd name="connsiteX4" fmla="*/ 737455 w 2316741"/>
                <a:gd name="connsiteY4" fmla="*/ 1396767 h 1396767"/>
                <a:gd name="connsiteX5" fmla="*/ 6860 w 2316741"/>
                <a:gd name="connsiteY5" fmla="*/ 1014416 h 1396767"/>
                <a:gd name="connsiteX0" fmla="*/ 6860 w 2316741"/>
                <a:gd name="connsiteY0" fmla="*/ 1014416 h 1396767"/>
                <a:gd name="connsiteX1" fmla="*/ 1143244 w 2316741"/>
                <a:gd name="connsiteY1" fmla="*/ 26417 h 1396767"/>
                <a:gd name="connsiteX2" fmla="*/ 2301878 w 2316741"/>
                <a:gd name="connsiteY2" fmla="*/ 506421 h 1396767"/>
                <a:gd name="connsiteX3" fmla="*/ 1557189 w 2316741"/>
                <a:gd name="connsiteY3" fmla="*/ 1248342 h 1396767"/>
                <a:gd name="connsiteX4" fmla="*/ 737455 w 2316741"/>
                <a:gd name="connsiteY4" fmla="*/ 1396767 h 1396767"/>
                <a:gd name="connsiteX5" fmla="*/ 6860 w 2316741"/>
                <a:gd name="connsiteY5" fmla="*/ 1014416 h 1396767"/>
                <a:gd name="connsiteX0" fmla="*/ 6860 w 2316741"/>
                <a:gd name="connsiteY0" fmla="*/ 1014416 h 1397136"/>
                <a:gd name="connsiteX1" fmla="*/ 1143244 w 2316741"/>
                <a:gd name="connsiteY1" fmla="*/ 26417 h 1397136"/>
                <a:gd name="connsiteX2" fmla="*/ 2301878 w 2316741"/>
                <a:gd name="connsiteY2" fmla="*/ 506421 h 1397136"/>
                <a:gd name="connsiteX3" fmla="*/ 1371558 w 2316741"/>
                <a:gd name="connsiteY3" fmla="*/ 1316017 h 1397136"/>
                <a:gd name="connsiteX4" fmla="*/ 737455 w 2316741"/>
                <a:gd name="connsiteY4" fmla="*/ 1396767 h 1397136"/>
                <a:gd name="connsiteX5" fmla="*/ 6860 w 2316741"/>
                <a:gd name="connsiteY5" fmla="*/ 1014416 h 139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6741" h="1397136">
                  <a:moveTo>
                    <a:pt x="6860" y="1014416"/>
                  </a:moveTo>
                  <a:cubicBezTo>
                    <a:pt x="74491" y="786024"/>
                    <a:pt x="791195" y="26417"/>
                    <a:pt x="1143244" y="26417"/>
                  </a:cubicBezTo>
                  <a:cubicBezTo>
                    <a:pt x="1525747" y="-58249"/>
                    <a:pt x="2444307" y="49954"/>
                    <a:pt x="2301878" y="506421"/>
                  </a:cubicBezTo>
                  <a:cubicBezTo>
                    <a:pt x="1843546" y="1053680"/>
                    <a:pt x="1632295" y="1167626"/>
                    <a:pt x="1371558" y="1316017"/>
                  </a:cubicBezTo>
                  <a:cubicBezTo>
                    <a:pt x="1130628" y="1407293"/>
                    <a:pt x="1034150" y="1396767"/>
                    <a:pt x="737455" y="1396767"/>
                  </a:cubicBezTo>
                  <a:cubicBezTo>
                    <a:pt x="385406" y="1396767"/>
                    <a:pt x="-60771" y="1242808"/>
                    <a:pt x="6860" y="1014416"/>
                  </a:cubicBezTo>
                  <a:close/>
                </a:path>
              </a:pathLst>
            </a:custGeom>
            <a:solidFill>
              <a:srgbClr val="E9E9E9">
                <a:alpha val="34118"/>
              </a:srgbClr>
            </a:solidFill>
            <a:ln w="12700">
              <a:solidFill>
                <a:schemeClr val="bg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2" name="Rectangle à coins arrondis 6"/>
            <p:cNvSpPr/>
            <p:nvPr/>
          </p:nvSpPr>
          <p:spPr>
            <a:xfrm>
              <a:off x="1242733" y="3324480"/>
              <a:ext cx="10826180" cy="3183985"/>
            </a:xfrm>
            <a:custGeom>
              <a:avLst/>
              <a:gdLst>
                <a:gd name="connsiteX0" fmla="*/ 0 w 8009792"/>
                <a:gd name="connsiteY0" fmla="*/ 1310054 h 2620108"/>
                <a:gd name="connsiteX1" fmla="*/ 1310054 w 8009792"/>
                <a:gd name="connsiteY1" fmla="*/ 0 h 2620108"/>
                <a:gd name="connsiteX2" fmla="*/ 6699738 w 8009792"/>
                <a:gd name="connsiteY2" fmla="*/ 0 h 2620108"/>
                <a:gd name="connsiteX3" fmla="*/ 8009792 w 8009792"/>
                <a:gd name="connsiteY3" fmla="*/ 1310054 h 2620108"/>
                <a:gd name="connsiteX4" fmla="*/ 8009792 w 8009792"/>
                <a:gd name="connsiteY4" fmla="*/ 1310054 h 2620108"/>
                <a:gd name="connsiteX5" fmla="*/ 6699738 w 8009792"/>
                <a:gd name="connsiteY5" fmla="*/ 2620108 h 2620108"/>
                <a:gd name="connsiteX6" fmla="*/ 1310054 w 8009792"/>
                <a:gd name="connsiteY6" fmla="*/ 2620108 h 2620108"/>
                <a:gd name="connsiteX7" fmla="*/ 0 w 8009792"/>
                <a:gd name="connsiteY7" fmla="*/ 1310054 h 2620108"/>
                <a:gd name="connsiteX0" fmla="*/ 0 w 8009792"/>
                <a:gd name="connsiteY0" fmla="*/ 1310054 h 2620108"/>
                <a:gd name="connsiteX1" fmla="*/ 1310054 w 8009792"/>
                <a:gd name="connsiteY1" fmla="*/ 0 h 2620108"/>
                <a:gd name="connsiteX2" fmla="*/ 6699738 w 8009792"/>
                <a:gd name="connsiteY2" fmla="*/ 0 h 2620108"/>
                <a:gd name="connsiteX3" fmla="*/ 8009792 w 8009792"/>
                <a:gd name="connsiteY3" fmla="*/ 1310054 h 2620108"/>
                <a:gd name="connsiteX4" fmla="*/ 8009792 w 8009792"/>
                <a:gd name="connsiteY4" fmla="*/ 1310054 h 2620108"/>
                <a:gd name="connsiteX5" fmla="*/ 6699738 w 8009792"/>
                <a:gd name="connsiteY5" fmla="*/ 2620108 h 2620108"/>
                <a:gd name="connsiteX6" fmla="*/ 1310054 w 8009792"/>
                <a:gd name="connsiteY6" fmla="*/ 2620108 h 2620108"/>
                <a:gd name="connsiteX7" fmla="*/ 0 w 8009792"/>
                <a:gd name="connsiteY7" fmla="*/ 1310054 h 2620108"/>
                <a:gd name="connsiteX0" fmla="*/ 0 w 8020273"/>
                <a:gd name="connsiteY0" fmla="*/ 1345224 h 2655278"/>
                <a:gd name="connsiteX1" fmla="*/ 1310054 w 8020273"/>
                <a:gd name="connsiteY1" fmla="*/ 35170 h 2655278"/>
                <a:gd name="connsiteX2" fmla="*/ 7798776 w 8020273"/>
                <a:gd name="connsiteY2" fmla="*/ 0 h 2655278"/>
                <a:gd name="connsiteX3" fmla="*/ 8009792 w 8020273"/>
                <a:gd name="connsiteY3" fmla="*/ 1345224 h 2655278"/>
                <a:gd name="connsiteX4" fmla="*/ 8009792 w 8020273"/>
                <a:gd name="connsiteY4" fmla="*/ 1345224 h 2655278"/>
                <a:gd name="connsiteX5" fmla="*/ 6699738 w 8020273"/>
                <a:gd name="connsiteY5" fmla="*/ 2655278 h 2655278"/>
                <a:gd name="connsiteX6" fmla="*/ 1310054 w 8020273"/>
                <a:gd name="connsiteY6" fmla="*/ 2655278 h 2655278"/>
                <a:gd name="connsiteX7" fmla="*/ 0 w 8020273"/>
                <a:gd name="connsiteY7" fmla="*/ 1345224 h 2655278"/>
                <a:gd name="connsiteX0" fmla="*/ 0 w 8020273"/>
                <a:gd name="connsiteY0" fmla="*/ 1443325 h 2753379"/>
                <a:gd name="connsiteX1" fmla="*/ 1310054 w 8020273"/>
                <a:gd name="connsiteY1" fmla="*/ 133271 h 2753379"/>
                <a:gd name="connsiteX2" fmla="*/ 7798776 w 8020273"/>
                <a:gd name="connsiteY2" fmla="*/ 98101 h 2753379"/>
                <a:gd name="connsiteX3" fmla="*/ 8009792 w 8020273"/>
                <a:gd name="connsiteY3" fmla="*/ 1443325 h 2753379"/>
                <a:gd name="connsiteX4" fmla="*/ 8009792 w 8020273"/>
                <a:gd name="connsiteY4" fmla="*/ 1443325 h 2753379"/>
                <a:gd name="connsiteX5" fmla="*/ 6699738 w 8020273"/>
                <a:gd name="connsiteY5" fmla="*/ 2753379 h 2753379"/>
                <a:gd name="connsiteX6" fmla="*/ 1310054 w 8020273"/>
                <a:gd name="connsiteY6" fmla="*/ 2753379 h 2753379"/>
                <a:gd name="connsiteX7" fmla="*/ 0 w 8020273"/>
                <a:gd name="connsiteY7" fmla="*/ 1443325 h 2753379"/>
                <a:gd name="connsiteX0" fmla="*/ 0 w 8016268"/>
                <a:gd name="connsiteY0" fmla="*/ 1443325 h 2753379"/>
                <a:gd name="connsiteX1" fmla="*/ 1310054 w 8016268"/>
                <a:gd name="connsiteY1" fmla="*/ 133271 h 2753379"/>
                <a:gd name="connsiteX2" fmla="*/ 7798776 w 8016268"/>
                <a:gd name="connsiteY2" fmla="*/ 98101 h 2753379"/>
                <a:gd name="connsiteX3" fmla="*/ 8009792 w 8016268"/>
                <a:gd name="connsiteY3" fmla="*/ 1443325 h 2753379"/>
                <a:gd name="connsiteX4" fmla="*/ 8009792 w 8016268"/>
                <a:gd name="connsiteY4" fmla="*/ 1443325 h 2753379"/>
                <a:gd name="connsiteX5" fmla="*/ 6699738 w 8016268"/>
                <a:gd name="connsiteY5" fmla="*/ 2753379 h 2753379"/>
                <a:gd name="connsiteX6" fmla="*/ 1310054 w 8016268"/>
                <a:gd name="connsiteY6" fmla="*/ 2753379 h 2753379"/>
                <a:gd name="connsiteX7" fmla="*/ 0 w 8016268"/>
                <a:gd name="connsiteY7" fmla="*/ 1443325 h 2753379"/>
                <a:gd name="connsiteX0" fmla="*/ 0 w 8027233"/>
                <a:gd name="connsiteY0" fmla="*/ 1485292 h 2795346"/>
                <a:gd name="connsiteX1" fmla="*/ 1310054 w 8027233"/>
                <a:gd name="connsiteY1" fmla="*/ 175238 h 2795346"/>
                <a:gd name="connsiteX2" fmla="*/ 7833945 w 8027233"/>
                <a:gd name="connsiteY2" fmla="*/ 87314 h 2795346"/>
                <a:gd name="connsiteX3" fmla="*/ 8009792 w 8027233"/>
                <a:gd name="connsiteY3" fmla="*/ 1485292 h 2795346"/>
                <a:gd name="connsiteX4" fmla="*/ 8009792 w 8027233"/>
                <a:gd name="connsiteY4" fmla="*/ 1485292 h 2795346"/>
                <a:gd name="connsiteX5" fmla="*/ 6699738 w 8027233"/>
                <a:gd name="connsiteY5" fmla="*/ 2795346 h 2795346"/>
                <a:gd name="connsiteX6" fmla="*/ 1310054 w 8027233"/>
                <a:gd name="connsiteY6" fmla="*/ 2795346 h 2795346"/>
                <a:gd name="connsiteX7" fmla="*/ 0 w 8027233"/>
                <a:gd name="connsiteY7" fmla="*/ 1485292 h 2795346"/>
                <a:gd name="connsiteX0" fmla="*/ 0 w 8027233"/>
                <a:gd name="connsiteY0" fmla="*/ 1542854 h 2852908"/>
                <a:gd name="connsiteX1" fmla="*/ 1310054 w 8027233"/>
                <a:gd name="connsiteY1" fmla="*/ 232800 h 2852908"/>
                <a:gd name="connsiteX2" fmla="*/ 7833945 w 8027233"/>
                <a:gd name="connsiteY2" fmla="*/ 144876 h 2852908"/>
                <a:gd name="connsiteX3" fmla="*/ 8009792 w 8027233"/>
                <a:gd name="connsiteY3" fmla="*/ 1542854 h 2852908"/>
                <a:gd name="connsiteX4" fmla="*/ 8009792 w 8027233"/>
                <a:gd name="connsiteY4" fmla="*/ 1542854 h 2852908"/>
                <a:gd name="connsiteX5" fmla="*/ 6699738 w 8027233"/>
                <a:gd name="connsiteY5" fmla="*/ 2852908 h 2852908"/>
                <a:gd name="connsiteX6" fmla="*/ 1310054 w 8027233"/>
                <a:gd name="connsiteY6" fmla="*/ 2852908 h 2852908"/>
                <a:gd name="connsiteX7" fmla="*/ 0 w 8027233"/>
                <a:gd name="connsiteY7" fmla="*/ 1542854 h 2852908"/>
                <a:gd name="connsiteX0" fmla="*/ 0 w 8027233"/>
                <a:gd name="connsiteY0" fmla="*/ 1568027 h 2878081"/>
                <a:gd name="connsiteX1" fmla="*/ 1310054 w 8027233"/>
                <a:gd name="connsiteY1" fmla="*/ 257973 h 2878081"/>
                <a:gd name="connsiteX2" fmla="*/ 7833945 w 8027233"/>
                <a:gd name="connsiteY2" fmla="*/ 170049 h 2878081"/>
                <a:gd name="connsiteX3" fmla="*/ 8009792 w 8027233"/>
                <a:gd name="connsiteY3" fmla="*/ 1568027 h 2878081"/>
                <a:gd name="connsiteX4" fmla="*/ 8009792 w 8027233"/>
                <a:gd name="connsiteY4" fmla="*/ 1568027 h 2878081"/>
                <a:gd name="connsiteX5" fmla="*/ 6699738 w 8027233"/>
                <a:gd name="connsiteY5" fmla="*/ 2878081 h 2878081"/>
                <a:gd name="connsiteX6" fmla="*/ 1310054 w 8027233"/>
                <a:gd name="connsiteY6" fmla="*/ 2878081 h 2878081"/>
                <a:gd name="connsiteX7" fmla="*/ 0 w 8027233"/>
                <a:gd name="connsiteY7" fmla="*/ 1568027 h 2878081"/>
                <a:gd name="connsiteX0" fmla="*/ 973 w 7386368"/>
                <a:gd name="connsiteY0" fmla="*/ 1559235 h 2878081"/>
                <a:gd name="connsiteX1" fmla="*/ 669189 w 7386368"/>
                <a:gd name="connsiteY1" fmla="*/ 257973 h 2878081"/>
                <a:gd name="connsiteX2" fmla="*/ 7193080 w 7386368"/>
                <a:gd name="connsiteY2" fmla="*/ 170049 h 2878081"/>
                <a:gd name="connsiteX3" fmla="*/ 7368927 w 7386368"/>
                <a:gd name="connsiteY3" fmla="*/ 1568027 h 2878081"/>
                <a:gd name="connsiteX4" fmla="*/ 7368927 w 7386368"/>
                <a:gd name="connsiteY4" fmla="*/ 1568027 h 2878081"/>
                <a:gd name="connsiteX5" fmla="*/ 6058873 w 7386368"/>
                <a:gd name="connsiteY5" fmla="*/ 2878081 h 2878081"/>
                <a:gd name="connsiteX6" fmla="*/ 669189 w 7386368"/>
                <a:gd name="connsiteY6" fmla="*/ 2878081 h 2878081"/>
                <a:gd name="connsiteX7" fmla="*/ 973 w 7386368"/>
                <a:gd name="connsiteY7" fmla="*/ 1559235 h 2878081"/>
                <a:gd name="connsiteX0" fmla="*/ 0 w 7974480"/>
                <a:gd name="connsiteY0" fmla="*/ 1515273 h 2878081"/>
                <a:gd name="connsiteX1" fmla="*/ 1257301 w 7974480"/>
                <a:gd name="connsiteY1" fmla="*/ 257973 h 2878081"/>
                <a:gd name="connsiteX2" fmla="*/ 7781192 w 7974480"/>
                <a:gd name="connsiteY2" fmla="*/ 170049 h 2878081"/>
                <a:gd name="connsiteX3" fmla="*/ 7957039 w 7974480"/>
                <a:gd name="connsiteY3" fmla="*/ 1568027 h 2878081"/>
                <a:gd name="connsiteX4" fmla="*/ 7957039 w 7974480"/>
                <a:gd name="connsiteY4" fmla="*/ 1568027 h 2878081"/>
                <a:gd name="connsiteX5" fmla="*/ 6646985 w 7974480"/>
                <a:gd name="connsiteY5" fmla="*/ 2878081 h 2878081"/>
                <a:gd name="connsiteX6" fmla="*/ 1257301 w 7974480"/>
                <a:gd name="connsiteY6" fmla="*/ 2878081 h 2878081"/>
                <a:gd name="connsiteX7" fmla="*/ 0 w 7974480"/>
                <a:gd name="connsiteY7" fmla="*/ 1515273 h 2878081"/>
                <a:gd name="connsiteX0" fmla="*/ 801 w 7975281"/>
                <a:gd name="connsiteY0" fmla="*/ 1466794 h 2829602"/>
                <a:gd name="connsiteX1" fmla="*/ 1407571 w 7975281"/>
                <a:gd name="connsiteY1" fmla="*/ 455678 h 2829602"/>
                <a:gd name="connsiteX2" fmla="*/ 7781993 w 7975281"/>
                <a:gd name="connsiteY2" fmla="*/ 121570 h 2829602"/>
                <a:gd name="connsiteX3" fmla="*/ 7957840 w 7975281"/>
                <a:gd name="connsiteY3" fmla="*/ 1519548 h 2829602"/>
                <a:gd name="connsiteX4" fmla="*/ 7957840 w 7975281"/>
                <a:gd name="connsiteY4" fmla="*/ 1519548 h 2829602"/>
                <a:gd name="connsiteX5" fmla="*/ 6647786 w 7975281"/>
                <a:gd name="connsiteY5" fmla="*/ 2829602 h 2829602"/>
                <a:gd name="connsiteX6" fmla="*/ 1258102 w 7975281"/>
                <a:gd name="connsiteY6" fmla="*/ 2829602 h 2829602"/>
                <a:gd name="connsiteX7" fmla="*/ 801 w 7975281"/>
                <a:gd name="connsiteY7" fmla="*/ 1466794 h 2829602"/>
                <a:gd name="connsiteX0" fmla="*/ 801 w 7975281"/>
                <a:gd name="connsiteY0" fmla="*/ 1466794 h 2829602"/>
                <a:gd name="connsiteX1" fmla="*/ 1407571 w 7975281"/>
                <a:gd name="connsiteY1" fmla="*/ 455678 h 2829602"/>
                <a:gd name="connsiteX2" fmla="*/ 7781993 w 7975281"/>
                <a:gd name="connsiteY2" fmla="*/ 121570 h 2829602"/>
                <a:gd name="connsiteX3" fmla="*/ 7957840 w 7975281"/>
                <a:gd name="connsiteY3" fmla="*/ 1519548 h 2829602"/>
                <a:gd name="connsiteX4" fmla="*/ 7957840 w 7975281"/>
                <a:gd name="connsiteY4" fmla="*/ 1519548 h 2829602"/>
                <a:gd name="connsiteX5" fmla="*/ 6647786 w 7975281"/>
                <a:gd name="connsiteY5" fmla="*/ 2829602 h 2829602"/>
                <a:gd name="connsiteX6" fmla="*/ 1258102 w 7975281"/>
                <a:gd name="connsiteY6" fmla="*/ 2829602 h 2829602"/>
                <a:gd name="connsiteX7" fmla="*/ 801 w 7975281"/>
                <a:gd name="connsiteY7" fmla="*/ 1466794 h 2829602"/>
                <a:gd name="connsiteX0" fmla="*/ 801 w 7975281"/>
                <a:gd name="connsiteY0" fmla="*/ 1414401 h 2777209"/>
                <a:gd name="connsiteX1" fmla="*/ 1407571 w 7975281"/>
                <a:gd name="connsiteY1" fmla="*/ 403285 h 2777209"/>
                <a:gd name="connsiteX2" fmla="*/ 7781993 w 7975281"/>
                <a:gd name="connsiteY2" fmla="*/ 69177 h 2777209"/>
                <a:gd name="connsiteX3" fmla="*/ 7957840 w 7975281"/>
                <a:gd name="connsiteY3" fmla="*/ 1467155 h 2777209"/>
                <a:gd name="connsiteX4" fmla="*/ 7957840 w 7975281"/>
                <a:gd name="connsiteY4" fmla="*/ 1467155 h 2777209"/>
                <a:gd name="connsiteX5" fmla="*/ 6647786 w 7975281"/>
                <a:gd name="connsiteY5" fmla="*/ 2777209 h 2777209"/>
                <a:gd name="connsiteX6" fmla="*/ 1258102 w 7975281"/>
                <a:gd name="connsiteY6" fmla="*/ 2777209 h 2777209"/>
                <a:gd name="connsiteX7" fmla="*/ 801 w 7975281"/>
                <a:gd name="connsiteY7" fmla="*/ 1414401 h 2777209"/>
                <a:gd name="connsiteX0" fmla="*/ 801 w 7975281"/>
                <a:gd name="connsiteY0" fmla="*/ 1465664 h 2828472"/>
                <a:gd name="connsiteX1" fmla="*/ 1407571 w 7975281"/>
                <a:gd name="connsiteY1" fmla="*/ 454548 h 2828472"/>
                <a:gd name="connsiteX2" fmla="*/ 7781993 w 7975281"/>
                <a:gd name="connsiteY2" fmla="*/ 120440 h 2828472"/>
                <a:gd name="connsiteX3" fmla="*/ 7957840 w 7975281"/>
                <a:gd name="connsiteY3" fmla="*/ 1518418 h 2828472"/>
                <a:gd name="connsiteX4" fmla="*/ 7957840 w 7975281"/>
                <a:gd name="connsiteY4" fmla="*/ 1518418 h 2828472"/>
                <a:gd name="connsiteX5" fmla="*/ 6647786 w 7975281"/>
                <a:gd name="connsiteY5" fmla="*/ 2828472 h 2828472"/>
                <a:gd name="connsiteX6" fmla="*/ 1258102 w 7975281"/>
                <a:gd name="connsiteY6" fmla="*/ 2828472 h 2828472"/>
                <a:gd name="connsiteX7" fmla="*/ 801 w 7975281"/>
                <a:gd name="connsiteY7" fmla="*/ 1465664 h 2828472"/>
                <a:gd name="connsiteX0" fmla="*/ 2208 w 7976688"/>
                <a:gd name="connsiteY0" fmla="*/ 1465664 h 2828472"/>
                <a:gd name="connsiteX1" fmla="*/ 1408978 w 7976688"/>
                <a:gd name="connsiteY1" fmla="*/ 454548 h 2828472"/>
                <a:gd name="connsiteX2" fmla="*/ 7783400 w 7976688"/>
                <a:gd name="connsiteY2" fmla="*/ 120440 h 2828472"/>
                <a:gd name="connsiteX3" fmla="*/ 7959247 w 7976688"/>
                <a:gd name="connsiteY3" fmla="*/ 1518418 h 2828472"/>
                <a:gd name="connsiteX4" fmla="*/ 7959247 w 7976688"/>
                <a:gd name="connsiteY4" fmla="*/ 1518418 h 2828472"/>
                <a:gd name="connsiteX5" fmla="*/ 6649193 w 7976688"/>
                <a:gd name="connsiteY5" fmla="*/ 2828472 h 2828472"/>
                <a:gd name="connsiteX6" fmla="*/ 1259509 w 7976688"/>
                <a:gd name="connsiteY6" fmla="*/ 2828472 h 2828472"/>
                <a:gd name="connsiteX7" fmla="*/ 2208 w 7976688"/>
                <a:gd name="connsiteY7" fmla="*/ 1465664 h 2828472"/>
                <a:gd name="connsiteX0" fmla="*/ 16485 w 7990965"/>
                <a:gd name="connsiteY0" fmla="*/ 1465664 h 2828472"/>
                <a:gd name="connsiteX1" fmla="*/ 1423255 w 7990965"/>
                <a:gd name="connsiteY1" fmla="*/ 454548 h 2828472"/>
                <a:gd name="connsiteX2" fmla="*/ 7797677 w 7990965"/>
                <a:gd name="connsiteY2" fmla="*/ 120440 h 2828472"/>
                <a:gd name="connsiteX3" fmla="*/ 7973524 w 7990965"/>
                <a:gd name="connsiteY3" fmla="*/ 1518418 h 2828472"/>
                <a:gd name="connsiteX4" fmla="*/ 7973524 w 7990965"/>
                <a:gd name="connsiteY4" fmla="*/ 1518418 h 2828472"/>
                <a:gd name="connsiteX5" fmla="*/ 6663470 w 7990965"/>
                <a:gd name="connsiteY5" fmla="*/ 2828472 h 2828472"/>
                <a:gd name="connsiteX6" fmla="*/ 1273786 w 7990965"/>
                <a:gd name="connsiteY6" fmla="*/ 2828472 h 2828472"/>
                <a:gd name="connsiteX7" fmla="*/ 16485 w 7990965"/>
                <a:gd name="connsiteY7" fmla="*/ 1465664 h 2828472"/>
                <a:gd name="connsiteX0" fmla="*/ 16485 w 7990965"/>
                <a:gd name="connsiteY0" fmla="*/ 1465664 h 2828472"/>
                <a:gd name="connsiteX1" fmla="*/ 1423255 w 7990965"/>
                <a:gd name="connsiteY1" fmla="*/ 454548 h 2828472"/>
                <a:gd name="connsiteX2" fmla="*/ 7797677 w 7990965"/>
                <a:gd name="connsiteY2" fmla="*/ 120440 h 2828472"/>
                <a:gd name="connsiteX3" fmla="*/ 7973524 w 7990965"/>
                <a:gd name="connsiteY3" fmla="*/ 1518418 h 2828472"/>
                <a:gd name="connsiteX4" fmla="*/ 7973524 w 7990965"/>
                <a:gd name="connsiteY4" fmla="*/ 1518418 h 2828472"/>
                <a:gd name="connsiteX5" fmla="*/ 6663470 w 7990965"/>
                <a:gd name="connsiteY5" fmla="*/ 2828472 h 2828472"/>
                <a:gd name="connsiteX6" fmla="*/ 1273786 w 7990965"/>
                <a:gd name="connsiteY6" fmla="*/ 2828472 h 2828472"/>
                <a:gd name="connsiteX7" fmla="*/ 16485 w 7990965"/>
                <a:gd name="connsiteY7" fmla="*/ 1465664 h 2828472"/>
                <a:gd name="connsiteX0" fmla="*/ 5375 w 7979855"/>
                <a:gd name="connsiteY0" fmla="*/ 1465664 h 2828472"/>
                <a:gd name="connsiteX1" fmla="*/ 1412145 w 7979855"/>
                <a:gd name="connsiteY1" fmla="*/ 454548 h 2828472"/>
                <a:gd name="connsiteX2" fmla="*/ 7786567 w 7979855"/>
                <a:gd name="connsiteY2" fmla="*/ 120440 h 2828472"/>
                <a:gd name="connsiteX3" fmla="*/ 7962414 w 7979855"/>
                <a:gd name="connsiteY3" fmla="*/ 1518418 h 2828472"/>
                <a:gd name="connsiteX4" fmla="*/ 7962414 w 7979855"/>
                <a:gd name="connsiteY4" fmla="*/ 1518418 h 2828472"/>
                <a:gd name="connsiteX5" fmla="*/ 6652360 w 7979855"/>
                <a:gd name="connsiteY5" fmla="*/ 2828472 h 2828472"/>
                <a:gd name="connsiteX6" fmla="*/ 1262676 w 7979855"/>
                <a:gd name="connsiteY6" fmla="*/ 2828472 h 2828472"/>
                <a:gd name="connsiteX7" fmla="*/ 5375 w 7979855"/>
                <a:gd name="connsiteY7" fmla="*/ 1465664 h 2828472"/>
                <a:gd name="connsiteX0" fmla="*/ 5375 w 7979855"/>
                <a:gd name="connsiteY0" fmla="*/ 1465664 h 2828472"/>
                <a:gd name="connsiteX1" fmla="*/ 1412145 w 7979855"/>
                <a:gd name="connsiteY1" fmla="*/ 454548 h 2828472"/>
                <a:gd name="connsiteX2" fmla="*/ 7786567 w 7979855"/>
                <a:gd name="connsiteY2" fmla="*/ 120440 h 2828472"/>
                <a:gd name="connsiteX3" fmla="*/ 7962414 w 7979855"/>
                <a:gd name="connsiteY3" fmla="*/ 1518418 h 2828472"/>
                <a:gd name="connsiteX4" fmla="*/ 7962414 w 7979855"/>
                <a:gd name="connsiteY4" fmla="*/ 1518418 h 2828472"/>
                <a:gd name="connsiteX5" fmla="*/ 6652360 w 7979855"/>
                <a:gd name="connsiteY5" fmla="*/ 2828472 h 2828472"/>
                <a:gd name="connsiteX6" fmla="*/ 1262676 w 7979855"/>
                <a:gd name="connsiteY6" fmla="*/ 2828472 h 2828472"/>
                <a:gd name="connsiteX7" fmla="*/ 5375 w 7979855"/>
                <a:gd name="connsiteY7" fmla="*/ 1465664 h 2828472"/>
                <a:gd name="connsiteX0" fmla="*/ 2442 w 7976922"/>
                <a:gd name="connsiteY0" fmla="*/ 1465664 h 2828472"/>
                <a:gd name="connsiteX1" fmla="*/ 1409212 w 7976922"/>
                <a:gd name="connsiteY1" fmla="*/ 454548 h 2828472"/>
                <a:gd name="connsiteX2" fmla="*/ 7783634 w 7976922"/>
                <a:gd name="connsiteY2" fmla="*/ 120440 h 2828472"/>
                <a:gd name="connsiteX3" fmla="*/ 7959481 w 7976922"/>
                <a:gd name="connsiteY3" fmla="*/ 1518418 h 2828472"/>
                <a:gd name="connsiteX4" fmla="*/ 7959481 w 7976922"/>
                <a:gd name="connsiteY4" fmla="*/ 1518418 h 2828472"/>
                <a:gd name="connsiteX5" fmla="*/ 6649427 w 7976922"/>
                <a:gd name="connsiteY5" fmla="*/ 2828472 h 2828472"/>
                <a:gd name="connsiteX6" fmla="*/ 1259743 w 7976922"/>
                <a:gd name="connsiteY6" fmla="*/ 2828472 h 2828472"/>
                <a:gd name="connsiteX7" fmla="*/ 2442 w 7976922"/>
                <a:gd name="connsiteY7" fmla="*/ 1465664 h 2828472"/>
                <a:gd name="connsiteX0" fmla="*/ 3571 w 7978051"/>
                <a:gd name="connsiteY0" fmla="*/ 1465664 h 2828472"/>
                <a:gd name="connsiteX1" fmla="*/ 1410341 w 7978051"/>
                <a:gd name="connsiteY1" fmla="*/ 454548 h 2828472"/>
                <a:gd name="connsiteX2" fmla="*/ 7784763 w 7978051"/>
                <a:gd name="connsiteY2" fmla="*/ 120440 h 2828472"/>
                <a:gd name="connsiteX3" fmla="*/ 7960610 w 7978051"/>
                <a:gd name="connsiteY3" fmla="*/ 1518418 h 2828472"/>
                <a:gd name="connsiteX4" fmla="*/ 7960610 w 7978051"/>
                <a:gd name="connsiteY4" fmla="*/ 1518418 h 2828472"/>
                <a:gd name="connsiteX5" fmla="*/ 6650556 w 7978051"/>
                <a:gd name="connsiteY5" fmla="*/ 2828472 h 2828472"/>
                <a:gd name="connsiteX6" fmla="*/ 1260872 w 7978051"/>
                <a:gd name="connsiteY6" fmla="*/ 2828472 h 2828472"/>
                <a:gd name="connsiteX7" fmla="*/ 3571 w 7978051"/>
                <a:gd name="connsiteY7" fmla="*/ 1465664 h 2828472"/>
                <a:gd name="connsiteX0" fmla="*/ 3571 w 7978051"/>
                <a:gd name="connsiteY0" fmla="*/ 1465664 h 2828472"/>
                <a:gd name="connsiteX1" fmla="*/ 1410341 w 7978051"/>
                <a:gd name="connsiteY1" fmla="*/ 454548 h 2828472"/>
                <a:gd name="connsiteX2" fmla="*/ 7784763 w 7978051"/>
                <a:gd name="connsiteY2" fmla="*/ 120440 h 2828472"/>
                <a:gd name="connsiteX3" fmla="*/ 7960610 w 7978051"/>
                <a:gd name="connsiteY3" fmla="*/ 1518418 h 2828472"/>
                <a:gd name="connsiteX4" fmla="*/ 7960610 w 7978051"/>
                <a:gd name="connsiteY4" fmla="*/ 1518418 h 2828472"/>
                <a:gd name="connsiteX5" fmla="*/ 6650556 w 7978051"/>
                <a:gd name="connsiteY5" fmla="*/ 2828472 h 2828472"/>
                <a:gd name="connsiteX6" fmla="*/ 1260872 w 7978051"/>
                <a:gd name="connsiteY6" fmla="*/ 2828472 h 2828472"/>
                <a:gd name="connsiteX7" fmla="*/ 3571 w 7978051"/>
                <a:gd name="connsiteY7" fmla="*/ 1465664 h 2828472"/>
                <a:gd name="connsiteX0" fmla="*/ 3310 w 7977790"/>
                <a:gd name="connsiteY0" fmla="*/ 1465664 h 2828472"/>
                <a:gd name="connsiteX1" fmla="*/ 1410080 w 7977790"/>
                <a:gd name="connsiteY1" fmla="*/ 454548 h 2828472"/>
                <a:gd name="connsiteX2" fmla="*/ 7784502 w 7977790"/>
                <a:gd name="connsiteY2" fmla="*/ 120440 h 2828472"/>
                <a:gd name="connsiteX3" fmla="*/ 7960349 w 7977790"/>
                <a:gd name="connsiteY3" fmla="*/ 1518418 h 2828472"/>
                <a:gd name="connsiteX4" fmla="*/ 7960349 w 7977790"/>
                <a:gd name="connsiteY4" fmla="*/ 1518418 h 2828472"/>
                <a:gd name="connsiteX5" fmla="*/ 6650295 w 7977790"/>
                <a:gd name="connsiteY5" fmla="*/ 2828472 h 2828472"/>
                <a:gd name="connsiteX6" fmla="*/ 1339742 w 7977790"/>
                <a:gd name="connsiteY6" fmla="*/ 2696587 h 2828472"/>
                <a:gd name="connsiteX7" fmla="*/ 3310 w 7977790"/>
                <a:gd name="connsiteY7" fmla="*/ 1465664 h 2828472"/>
                <a:gd name="connsiteX0" fmla="*/ 3833 w 7978313"/>
                <a:gd name="connsiteY0" fmla="*/ 1465664 h 2828472"/>
                <a:gd name="connsiteX1" fmla="*/ 1410603 w 7978313"/>
                <a:gd name="connsiteY1" fmla="*/ 454548 h 2828472"/>
                <a:gd name="connsiteX2" fmla="*/ 7785025 w 7978313"/>
                <a:gd name="connsiteY2" fmla="*/ 120440 h 2828472"/>
                <a:gd name="connsiteX3" fmla="*/ 7960872 w 7978313"/>
                <a:gd name="connsiteY3" fmla="*/ 1518418 h 2828472"/>
                <a:gd name="connsiteX4" fmla="*/ 7960872 w 7978313"/>
                <a:gd name="connsiteY4" fmla="*/ 1518418 h 2828472"/>
                <a:gd name="connsiteX5" fmla="*/ 6650818 w 7978313"/>
                <a:gd name="connsiteY5" fmla="*/ 2828472 h 2828472"/>
                <a:gd name="connsiteX6" fmla="*/ 1340265 w 7978313"/>
                <a:gd name="connsiteY6" fmla="*/ 2696587 h 2828472"/>
                <a:gd name="connsiteX7" fmla="*/ 3833 w 7978313"/>
                <a:gd name="connsiteY7" fmla="*/ 1465664 h 2828472"/>
                <a:gd name="connsiteX0" fmla="*/ 3833 w 7978313"/>
                <a:gd name="connsiteY0" fmla="*/ 1465664 h 2828472"/>
                <a:gd name="connsiteX1" fmla="*/ 1410603 w 7978313"/>
                <a:gd name="connsiteY1" fmla="*/ 454548 h 2828472"/>
                <a:gd name="connsiteX2" fmla="*/ 7785025 w 7978313"/>
                <a:gd name="connsiteY2" fmla="*/ 120440 h 2828472"/>
                <a:gd name="connsiteX3" fmla="*/ 7960872 w 7978313"/>
                <a:gd name="connsiteY3" fmla="*/ 1518418 h 2828472"/>
                <a:gd name="connsiteX4" fmla="*/ 7960872 w 7978313"/>
                <a:gd name="connsiteY4" fmla="*/ 1518418 h 2828472"/>
                <a:gd name="connsiteX5" fmla="*/ 6650818 w 7978313"/>
                <a:gd name="connsiteY5" fmla="*/ 2828472 h 2828472"/>
                <a:gd name="connsiteX6" fmla="*/ 1340265 w 7978313"/>
                <a:gd name="connsiteY6" fmla="*/ 2696587 h 2828472"/>
                <a:gd name="connsiteX7" fmla="*/ 3833 w 7978313"/>
                <a:gd name="connsiteY7" fmla="*/ 1465664 h 2828472"/>
                <a:gd name="connsiteX0" fmla="*/ 3833 w 7978313"/>
                <a:gd name="connsiteY0" fmla="*/ 1465664 h 2828568"/>
                <a:gd name="connsiteX1" fmla="*/ 1410603 w 7978313"/>
                <a:gd name="connsiteY1" fmla="*/ 454548 h 2828568"/>
                <a:gd name="connsiteX2" fmla="*/ 7785025 w 7978313"/>
                <a:gd name="connsiteY2" fmla="*/ 120440 h 2828568"/>
                <a:gd name="connsiteX3" fmla="*/ 7960872 w 7978313"/>
                <a:gd name="connsiteY3" fmla="*/ 1518418 h 2828568"/>
                <a:gd name="connsiteX4" fmla="*/ 7960872 w 7978313"/>
                <a:gd name="connsiteY4" fmla="*/ 1518418 h 2828568"/>
                <a:gd name="connsiteX5" fmla="*/ 6650818 w 7978313"/>
                <a:gd name="connsiteY5" fmla="*/ 2828472 h 2828568"/>
                <a:gd name="connsiteX6" fmla="*/ 1340265 w 7978313"/>
                <a:gd name="connsiteY6" fmla="*/ 2696587 h 2828568"/>
                <a:gd name="connsiteX7" fmla="*/ 3833 w 7978313"/>
                <a:gd name="connsiteY7" fmla="*/ 1465664 h 2828568"/>
                <a:gd name="connsiteX0" fmla="*/ 3833 w 7978313"/>
                <a:gd name="connsiteY0" fmla="*/ 1465664 h 2828472"/>
                <a:gd name="connsiteX1" fmla="*/ 1410603 w 7978313"/>
                <a:gd name="connsiteY1" fmla="*/ 454548 h 2828472"/>
                <a:gd name="connsiteX2" fmla="*/ 7785025 w 7978313"/>
                <a:gd name="connsiteY2" fmla="*/ 120440 h 2828472"/>
                <a:gd name="connsiteX3" fmla="*/ 7960872 w 7978313"/>
                <a:gd name="connsiteY3" fmla="*/ 1518418 h 2828472"/>
                <a:gd name="connsiteX4" fmla="*/ 7960872 w 7978313"/>
                <a:gd name="connsiteY4" fmla="*/ 1518418 h 2828472"/>
                <a:gd name="connsiteX5" fmla="*/ 6650818 w 7978313"/>
                <a:gd name="connsiteY5" fmla="*/ 2828472 h 2828472"/>
                <a:gd name="connsiteX6" fmla="*/ 1340265 w 7978313"/>
                <a:gd name="connsiteY6" fmla="*/ 2696587 h 2828472"/>
                <a:gd name="connsiteX7" fmla="*/ 3833 w 7978313"/>
                <a:gd name="connsiteY7" fmla="*/ 1465664 h 2828472"/>
                <a:gd name="connsiteX0" fmla="*/ 3833 w 7978313"/>
                <a:gd name="connsiteY0" fmla="*/ 1465664 h 2819679"/>
                <a:gd name="connsiteX1" fmla="*/ 1410603 w 7978313"/>
                <a:gd name="connsiteY1" fmla="*/ 454548 h 2819679"/>
                <a:gd name="connsiteX2" fmla="*/ 7785025 w 7978313"/>
                <a:gd name="connsiteY2" fmla="*/ 120440 h 2819679"/>
                <a:gd name="connsiteX3" fmla="*/ 7960872 w 7978313"/>
                <a:gd name="connsiteY3" fmla="*/ 1518418 h 2819679"/>
                <a:gd name="connsiteX4" fmla="*/ 7960872 w 7978313"/>
                <a:gd name="connsiteY4" fmla="*/ 1518418 h 2819679"/>
                <a:gd name="connsiteX5" fmla="*/ 6114487 w 7978313"/>
                <a:gd name="connsiteY5" fmla="*/ 2819679 h 2819679"/>
                <a:gd name="connsiteX6" fmla="*/ 1340265 w 7978313"/>
                <a:gd name="connsiteY6" fmla="*/ 2696587 h 2819679"/>
                <a:gd name="connsiteX7" fmla="*/ 3833 w 7978313"/>
                <a:gd name="connsiteY7" fmla="*/ 1465664 h 2819679"/>
                <a:gd name="connsiteX0" fmla="*/ 3833 w 7978313"/>
                <a:gd name="connsiteY0" fmla="*/ 1465664 h 2819679"/>
                <a:gd name="connsiteX1" fmla="*/ 1410603 w 7978313"/>
                <a:gd name="connsiteY1" fmla="*/ 454548 h 2819679"/>
                <a:gd name="connsiteX2" fmla="*/ 7785025 w 7978313"/>
                <a:gd name="connsiteY2" fmla="*/ 120440 h 2819679"/>
                <a:gd name="connsiteX3" fmla="*/ 7960872 w 7978313"/>
                <a:gd name="connsiteY3" fmla="*/ 1518418 h 2819679"/>
                <a:gd name="connsiteX4" fmla="*/ 6114487 w 7978313"/>
                <a:gd name="connsiteY4" fmla="*/ 2819679 h 2819679"/>
                <a:gd name="connsiteX5" fmla="*/ 1340265 w 7978313"/>
                <a:gd name="connsiteY5" fmla="*/ 2696587 h 2819679"/>
                <a:gd name="connsiteX6" fmla="*/ 3833 w 7978313"/>
                <a:gd name="connsiteY6" fmla="*/ 1465664 h 2819679"/>
                <a:gd name="connsiteX0" fmla="*/ 3833 w 7857977"/>
                <a:gd name="connsiteY0" fmla="*/ 1465664 h 2819679"/>
                <a:gd name="connsiteX1" fmla="*/ 1410603 w 7857977"/>
                <a:gd name="connsiteY1" fmla="*/ 454548 h 2819679"/>
                <a:gd name="connsiteX2" fmla="*/ 7785025 w 7857977"/>
                <a:gd name="connsiteY2" fmla="*/ 120440 h 2819679"/>
                <a:gd name="connsiteX3" fmla="*/ 7468502 w 7857977"/>
                <a:gd name="connsiteY3" fmla="*/ 1351364 h 2819679"/>
                <a:gd name="connsiteX4" fmla="*/ 6114487 w 7857977"/>
                <a:gd name="connsiteY4" fmla="*/ 2819679 h 2819679"/>
                <a:gd name="connsiteX5" fmla="*/ 1340265 w 7857977"/>
                <a:gd name="connsiteY5" fmla="*/ 2696587 h 2819679"/>
                <a:gd name="connsiteX6" fmla="*/ 3833 w 7857977"/>
                <a:gd name="connsiteY6" fmla="*/ 1465664 h 2819679"/>
                <a:gd name="connsiteX0" fmla="*/ 3833 w 7942554"/>
                <a:gd name="connsiteY0" fmla="*/ 1465664 h 2819679"/>
                <a:gd name="connsiteX1" fmla="*/ 1410603 w 7942554"/>
                <a:gd name="connsiteY1" fmla="*/ 454548 h 2819679"/>
                <a:gd name="connsiteX2" fmla="*/ 7785025 w 7942554"/>
                <a:gd name="connsiteY2" fmla="*/ 120440 h 2819679"/>
                <a:gd name="connsiteX3" fmla="*/ 7468502 w 7942554"/>
                <a:gd name="connsiteY3" fmla="*/ 1351364 h 2819679"/>
                <a:gd name="connsiteX4" fmla="*/ 6114487 w 7942554"/>
                <a:gd name="connsiteY4" fmla="*/ 2819679 h 2819679"/>
                <a:gd name="connsiteX5" fmla="*/ 1340265 w 7942554"/>
                <a:gd name="connsiteY5" fmla="*/ 2696587 h 2819679"/>
                <a:gd name="connsiteX6" fmla="*/ 3833 w 7942554"/>
                <a:gd name="connsiteY6" fmla="*/ 1465664 h 2819679"/>
                <a:gd name="connsiteX0" fmla="*/ 3833 w 7942554"/>
                <a:gd name="connsiteY0" fmla="*/ 1476600 h 2830615"/>
                <a:gd name="connsiteX1" fmla="*/ 1410603 w 7942554"/>
                <a:gd name="connsiteY1" fmla="*/ 465484 h 2830615"/>
                <a:gd name="connsiteX2" fmla="*/ 7785025 w 7942554"/>
                <a:gd name="connsiteY2" fmla="*/ 131376 h 2830615"/>
                <a:gd name="connsiteX3" fmla="*/ 7468502 w 7942554"/>
                <a:gd name="connsiteY3" fmla="*/ 1362300 h 2830615"/>
                <a:gd name="connsiteX4" fmla="*/ 6114487 w 7942554"/>
                <a:gd name="connsiteY4" fmla="*/ 2830615 h 2830615"/>
                <a:gd name="connsiteX5" fmla="*/ 1340265 w 7942554"/>
                <a:gd name="connsiteY5" fmla="*/ 2707523 h 2830615"/>
                <a:gd name="connsiteX6" fmla="*/ 3833 w 7942554"/>
                <a:gd name="connsiteY6" fmla="*/ 1476600 h 2830615"/>
                <a:gd name="connsiteX0" fmla="*/ 3833 w 7937110"/>
                <a:gd name="connsiteY0" fmla="*/ 1476600 h 2830615"/>
                <a:gd name="connsiteX1" fmla="*/ 1410603 w 7937110"/>
                <a:gd name="connsiteY1" fmla="*/ 465484 h 2830615"/>
                <a:gd name="connsiteX2" fmla="*/ 7785025 w 7937110"/>
                <a:gd name="connsiteY2" fmla="*/ 131376 h 2830615"/>
                <a:gd name="connsiteX3" fmla="*/ 7450917 w 7937110"/>
                <a:gd name="connsiteY3" fmla="*/ 1362300 h 2830615"/>
                <a:gd name="connsiteX4" fmla="*/ 6114487 w 7937110"/>
                <a:gd name="connsiteY4" fmla="*/ 2830615 h 2830615"/>
                <a:gd name="connsiteX5" fmla="*/ 1340265 w 7937110"/>
                <a:gd name="connsiteY5" fmla="*/ 2707523 h 2830615"/>
                <a:gd name="connsiteX6" fmla="*/ 3833 w 7937110"/>
                <a:gd name="connsiteY6" fmla="*/ 1476600 h 2830615"/>
                <a:gd name="connsiteX0" fmla="*/ 3833 w 7907545"/>
                <a:gd name="connsiteY0" fmla="*/ 1476600 h 2830615"/>
                <a:gd name="connsiteX1" fmla="*/ 1410603 w 7907545"/>
                <a:gd name="connsiteY1" fmla="*/ 465484 h 2830615"/>
                <a:gd name="connsiteX2" fmla="*/ 7785025 w 7907545"/>
                <a:gd name="connsiteY2" fmla="*/ 131376 h 2830615"/>
                <a:gd name="connsiteX3" fmla="*/ 7336617 w 7907545"/>
                <a:gd name="connsiteY3" fmla="*/ 1318338 h 2830615"/>
                <a:gd name="connsiteX4" fmla="*/ 6114487 w 7907545"/>
                <a:gd name="connsiteY4" fmla="*/ 2830615 h 2830615"/>
                <a:gd name="connsiteX5" fmla="*/ 1340265 w 7907545"/>
                <a:gd name="connsiteY5" fmla="*/ 2707523 h 2830615"/>
                <a:gd name="connsiteX6" fmla="*/ 3833 w 7907545"/>
                <a:gd name="connsiteY6" fmla="*/ 1476600 h 2830615"/>
                <a:gd name="connsiteX0" fmla="*/ 3833 w 7907545"/>
                <a:gd name="connsiteY0" fmla="*/ 1476600 h 2730117"/>
                <a:gd name="connsiteX1" fmla="*/ 1410603 w 7907545"/>
                <a:gd name="connsiteY1" fmla="*/ 465484 h 2730117"/>
                <a:gd name="connsiteX2" fmla="*/ 7785025 w 7907545"/>
                <a:gd name="connsiteY2" fmla="*/ 131376 h 2730117"/>
                <a:gd name="connsiteX3" fmla="*/ 7336617 w 7907545"/>
                <a:gd name="connsiteY3" fmla="*/ 1318338 h 2730117"/>
                <a:gd name="connsiteX4" fmla="*/ 6140864 w 7907545"/>
                <a:gd name="connsiteY4" fmla="*/ 2452545 h 2730117"/>
                <a:gd name="connsiteX5" fmla="*/ 1340265 w 7907545"/>
                <a:gd name="connsiteY5" fmla="*/ 2707523 h 2730117"/>
                <a:gd name="connsiteX6" fmla="*/ 3833 w 7907545"/>
                <a:gd name="connsiteY6" fmla="*/ 1476600 h 2730117"/>
                <a:gd name="connsiteX0" fmla="*/ 3833 w 7907545"/>
                <a:gd name="connsiteY0" fmla="*/ 1476600 h 2822696"/>
                <a:gd name="connsiteX1" fmla="*/ 1410603 w 7907545"/>
                <a:gd name="connsiteY1" fmla="*/ 465484 h 2822696"/>
                <a:gd name="connsiteX2" fmla="*/ 7785025 w 7907545"/>
                <a:gd name="connsiteY2" fmla="*/ 131376 h 2822696"/>
                <a:gd name="connsiteX3" fmla="*/ 7336617 w 7907545"/>
                <a:gd name="connsiteY3" fmla="*/ 1318338 h 2822696"/>
                <a:gd name="connsiteX4" fmla="*/ 6140864 w 7907545"/>
                <a:gd name="connsiteY4" fmla="*/ 2452545 h 2822696"/>
                <a:gd name="connsiteX5" fmla="*/ 1340265 w 7907545"/>
                <a:gd name="connsiteY5" fmla="*/ 2707523 h 2822696"/>
                <a:gd name="connsiteX6" fmla="*/ 3833 w 7907545"/>
                <a:gd name="connsiteY6" fmla="*/ 1476600 h 2822696"/>
                <a:gd name="connsiteX0" fmla="*/ 3833 w 7907545"/>
                <a:gd name="connsiteY0" fmla="*/ 1476600 h 2798682"/>
                <a:gd name="connsiteX1" fmla="*/ 1410603 w 7907545"/>
                <a:gd name="connsiteY1" fmla="*/ 465484 h 2798682"/>
                <a:gd name="connsiteX2" fmla="*/ 7785025 w 7907545"/>
                <a:gd name="connsiteY2" fmla="*/ 131376 h 2798682"/>
                <a:gd name="connsiteX3" fmla="*/ 7336617 w 7907545"/>
                <a:gd name="connsiteY3" fmla="*/ 1318338 h 2798682"/>
                <a:gd name="connsiteX4" fmla="*/ 6237579 w 7907545"/>
                <a:gd name="connsiteY4" fmla="*/ 2390999 h 2798682"/>
                <a:gd name="connsiteX5" fmla="*/ 1340265 w 7907545"/>
                <a:gd name="connsiteY5" fmla="*/ 2707523 h 2798682"/>
                <a:gd name="connsiteX6" fmla="*/ 3833 w 7907545"/>
                <a:gd name="connsiteY6" fmla="*/ 1476600 h 2798682"/>
                <a:gd name="connsiteX0" fmla="*/ 3833 w 7907545"/>
                <a:gd name="connsiteY0" fmla="*/ 1476600 h 2798682"/>
                <a:gd name="connsiteX1" fmla="*/ 1410603 w 7907545"/>
                <a:gd name="connsiteY1" fmla="*/ 465484 h 2798682"/>
                <a:gd name="connsiteX2" fmla="*/ 7785025 w 7907545"/>
                <a:gd name="connsiteY2" fmla="*/ 131376 h 2798682"/>
                <a:gd name="connsiteX3" fmla="*/ 7336617 w 7907545"/>
                <a:gd name="connsiteY3" fmla="*/ 1318338 h 2798682"/>
                <a:gd name="connsiteX4" fmla="*/ 6237579 w 7907545"/>
                <a:gd name="connsiteY4" fmla="*/ 2390999 h 2798682"/>
                <a:gd name="connsiteX5" fmla="*/ 1340265 w 7907545"/>
                <a:gd name="connsiteY5" fmla="*/ 2707523 h 2798682"/>
                <a:gd name="connsiteX6" fmla="*/ 3833 w 7907545"/>
                <a:gd name="connsiteY6" fmla="*/ 1476600 h 2798682"/>
                <a:gd name="connsiteX0" fmla="*/ 3833 w 7907545"/>
                <a:gd name="connsiteY0" fmla="*/ 1476600 h 2798682"/>
                <a:gd name="connsiteX1" fmla="*/ 1410603 w 7907545"/>
                <a:gd name="connsiteY1" fmla="*/ 465484 h 2798682"/>
                <a:gd name="connsiteX2" fmla="*/ 7785025 w 7907545"/>
                <a:gd name="connsiteY2" fmla="*/ 131376 h 2798682"/>
                <a:gd name="connsiteX3" fmla="*/ 7336617 w 7907545"/>
                <a:gd name="connsiteY3" fmla="*/ 1318338 h 2798682"/>
                <a:gd name="connsiteX4" fmla="*/ 6237579 w 7907545"/>
                <a:gd name="connsiteY4" fmla="*/ 2390999 h 2798682"/>
                <a:gd name="connsiteX5" fmla="*/ 1340265 w 7907545"/>
                <a:gd name="connsiteY5" fmla="*/ 2707523 h 2798682"/>
                <a:gd name="connsiteX6" fmla="*/ 3833 w 7907545"/>
                <a:gd name="connsiteY6" fmla="*/ 1476600 h 2798682"/>
                <a:gd name="connsiteX0" fmla="*/ 1342 w 7905054"/>
                <a:gd name="connsiteY0" fmla="*/ 1476600 h 2798682"/>
                <a:gd name="connsiteX1" fmla="*/ 1408112 w 7905054"/>
                <a:gd name="connsiteY1" fmla="*/ 465484 h 2798682"/>
                <a:gd name="connsiteX2" fmla="*/ 7782534 w 7905054"/>
                <a:gd name="connsiteY2" fmla="*/ 131376 h 2798682"/>
                <a:gd name="connsiteX3" fmla="*/ 7334126 w 7905054"/>
                <a:gd name="connsiteY3" fmla="*/ 1318338 h 2798682"/>
                <a:gd name="connsiteX4" fmla="*/ 6235088 w 7905054"/>
                <a:gd name="connsiteY4" fmla="*/ 2390999 h 2798682"/>
                <a:gd name="connsiteX5" fmla="*/ 1337774 w 7905054"/>
                <a:gd name="connsiteY5" fmla="*/ 2707523 h 2798682"/>
                <a:gd name="connsiteX6" fmla="*/ 1342 w 7905054"/>
                <a:gd name="connsiteY6" fmla="*/ 1476600 h 2798682"/>
                <a:gd name="connsiteX0" fmla="*/ 1342 w 7905054"/>
                <a:gd name="connsiteY0" fmla="*/ 1476600 h 2792727"/>
                <a:gd name="connsiteX1" fmla="*/ 1408112 w 7905054"/>
                <a:gd name="connsiteY1" fmla="*/ 465484 h 2792727"/>
                <a:gd name="connsiteX2" fmla="*/ 7782534 w 7905054"/>
                <a:gd name="connsiteY2" fmla="*/ 131376 h 2792727"/>
                <a:gd name="connsiteX3" fmla="*/ 7334126 w 7905054"/>
                <a:gd name="connsiteY3" fmla="*/ 1318338 h 2792727"/>
                <a:gd name="connsiteX4" fmla="*/ 6182334 w 7905054"/>
                <a:gd name="connsiteY4" fmla="*/ 2373415 h 2792727"/>
                <a:gd name="connsiteX5" fmla="*/ 1337774 w 7905054"/>
                <a:gd name="connsiteY5" fmla="*/ 2707523 h 2792727"/>
                <a:gd name="connsiteX6" fmla="*/ 1342 w 7905054"/>
                <a:gd name="connsiteY6" fmla="*/ 1476600 h 2792727"/>
                <a:gd name="connsiteX0" fmla="*/ 1342 w 7905054"/>
                <a:gd name="connsiteY0" fmla="*/ 1476600 h 2893329"/>
                <a:gd name="connsiteX1" fmla="*/ 1408112 w 7905054"/>
                <a:gd name="connsiteY1" fmla="*/ 465484 h 2893329"/>
                <a:gd name="connsiteX2" fmla="*/ 7782534 w 7905054"/>
                <a:gd name="connsiteY2" fmla="*/ 131376 h 2893329"/>
                <a:gd name="connsiteX3" fmla="*/ 7334126 w 7905054"/>
                <a:gd name="connsiteY3" fmla="*/ 1318338 h 2893329"/>
                <a:gd name="connsiteX4" fmla="*/ 6182334 w 7905054"/>
                <a:gd name="connsiteY4" fmla="*/ 2373415 h 2893329"/>
                <a:gd name="connsiteX5" fmla="*/ 1337774 w 7905054"/>
                <a:gd name="connsiteY5" fmla="*/ 2707523 h 2893329"/>
                <a:gd name="connsiteX6" fmla="*/ 1342 w 7905054"/>
                <a:gd name="connsiteY6" fmla="*/ 1476600 h 2893329"/>
                <a:gd name="connsiteX0" fmla="*/ 1342 w 7905054"/>
                <a:gd name="connsiteY0" fmla="*/ 1476600 h 2833263"/>
                <a:gd name="connsiteX1" fmla="*/ 1408112 w 7905054"/>
                <a:gd name="connsiteY1" fmla="*/ 465484 h 2833263"/>
                <a:gd name="connsiteX2" fmla="*/ 7782534 w 7905054"/>
                <a:gd name="connsiteY2" fmla="*/ 131376 h 2833263"/>
                <a:gd name="connsiteX3" fmla="*/ 7334126 w 7905054"/>
                <a:gd name="connsiteY3" fmla="*/ 1318338 h 2833263"/>
                <a:gd name="connsiteX4" fmla="*/ 6094411 w 7905054"/>
                <a:gd name="connsiteY4" fmla="*/ 2241530 h 2833263"/>
                <a:gd name="connsiteX5" fmla="*/ 1337774 w 7905054"/>
                <a:gd name="connsiteY5" fmla="*/ 2707523 h 2833263"/>
                <a:gd name="connsiteX6" fmla="*/ 1342 w 7905054"/>
                <a:gd name="connsiteY6" fmla="*/ 1476600 h 2833263"/>
                <a:gd name="connsiteX0" fmla="*/ 1342 w 7887991"/>
                <a:gd name="connsiteY0" fmla="*/ 1476600 h 2833263"/>
                <a:gd name="connsiteX1" fmla="*/ 1408112 w 7887991"/>
                <a:gd name="connsiteY1" fmla="*/ 465484 h 2833263"/>
                <a:gd name="connsiteX2" fmla="*/ 7782534 w 7887991"/>
                <a:gd name="connsiteY2" fmla="*/ 131376 h 2833263"/>
                <a:gd name="connsiteX3" fmla="*/ 7246203 w 7887991"/>
                <a:gd name="connsiteY3" fmla="*/ 1335923 h 2833263"/>
                <a:gd name="connsiteX4" fmla="*/ 6094411 w 7887991"/>
                <a:gd name="connsiteY4" fmla="*/ 2241530 h 2833263"/>
                <a:gd name="connsiteX5" fmla="*/ 1337774 w 7887991"/>
                <a:gd name="connsiteY5" fmla="*/ 2707523 h 2833263"/>
                <a:gd name="connsiteX6" fmla="*/ 1342 w 7887991"/>
                <a:gd name="connsiteY6" fmla="*/ 1476600 h 2833263"/>
                <a:gd name="connsiteX0" fmla="*/ 1342 w 7898030"/>
                <a:gd name="connsiteY0" fmla="*/ 1476600 h 2833263"/>
                <a:gd name="connsiteX1" fmla="*/ 1408112 w 7898030"/>
                <a:gd name="connsiteY1" fmla="*/ 465484 h 2833263"/>
                <a:gd name="connsiteX2" fmla="*/ 7782534 w 7898030"/>
                <a:gd name="connsiteY2" fmla="*/ 131376 h 2833263"/>
                <a:gd name="connsiteX3" fmla="*/ 7246203 w 7898030"/>
                <a:gd name="connsiteY3" fmla="*/ 1335923 h 2833263"/>
                <a:gd name="connsiteX4" fmla="*/ 6094411 w 7898030"/>
                <a:gd name="connsiteY4" fmla="*/ 2241530 h 2833263"/>
                <a:gd name="connsiteX5" fmla="*/ 1337774 w 7898030"/>
                <a:gd name="connsiteY5" fmla="*/ 2707523 h 2833263"/>
                <a:gd name="connsiteX6" fmla="*/ 1342 w 7898030"/>
                <a:gd name="connsiteY6" fmla="*/ 1476600 h 2833263"/>
                <a:gd name="connsiteX0" fmla="*/ 1342 w 7898030"/>
                <a:gd name="connsiteY0" fmla="*/ 1461888 h 2818551"/>
                <a:gd name="connsiteX1" fmla="*/ 1408112 w 7898030"/>
                <a:gd name="connsiteY1" fmla="*/ 450772 h 2818551"/>
                <a:gd name="connsiteX2" fmla="*/ 7782534 w 7898030"/>
                <a:gd name="connsiteY2" fmla="*/ 116664 h 2818551"/>
                <a:gd name="connsiteX3" fmla="*/ 7246203 w 7898030"/>
                <a:gd name="connsiteY3" fmla="*/ 1321211 h 2818551"/>
                <a:gd name="connsiteX4" fmla="*/ 6094411 w 7898030"/>
                <a:gd name="connsiteY4" fmla="*/ 2226818 h 2818551"/>
                <a:gd name="connsiteX5" fmla="*/ 1337774 w 7898030"/>
                <a:gd name="connsiteY5" fmla="*/ 2692811 h 2818551"/>
                <a:gd name="connsiteX6" fmla="*/ 1342 w 7898030"/>
                <a:gd name="connsiteY6" fmla="*/ 1461888 h 2818551"/>
                <a:gd name="connsiteX0" fmla="*/ 1342 w 7898030"/>
                <a:gd name="connsiteY0" fmla="*/ 1461888 h 2818551"/>
                <a:gd name="connsiteX1" fmla="*/ 1408112 w 7898030"/>
                <a:gd name="connsiteY1" fmla="*/ 450772 h 2818551"/>
                <a:gd name="connsiteX2" fmla="*/ 7782534 w 7898030"/>
                <a:gd name="connsiteY2" fmla="*/ 116664 h 2818551"/>
                <a:gd name="connsiteX3" fmla="*/ 7246203 w 7898030"/>
                <a:gd name="connsiteY3" fmla="*/ 1321211 h 2818551"/>
                <a:gd name="connsiteX4" fmla="*/ 6094411 w 7898030"/>
                <a:gd name="connsiteY4" fmla="*/ 2226818 h 2818551"/>
                <a:gd name="connsiteX5" fmla="*/ 1337774 w 7898030"/>
                <a:gd name="connsiteY5" fmla="*/ 2692811 h 2818551"/>
                <a:gd name="connsiteX6" fmla="*/ 1342 w 7898030"/>
                <a:gd name="connsiteY6" fmla="*/ 1461888 h 2818551"/>
                <a:gd name="connsiteX0" fmla="*/ 1342 w 7898030"/>
                <a:gd name="connsiteY0" fmla="*/ 1461888 h 2814836"/>
                <a:gd name="connsiteX1" fmla="*/ 1408112 w 7898030"/>
                <a:gd name="connsiteY1" fmla="*/ 450772 h 2814836"/>
                <a:gd name="connsiteX2" fmla="*/ 7782534 w 7898030"/>
                <a:gd name="connsiteY2" fmla="*/ 116664 h 2814836"/>
                <a:gd name="connsiteX3" fmla="*/ 7246203 w 7898030"/>
                <a:gd name="connsiteY3" fmla="*/ 1321211 h 2814836"/>
                <a:gd name="connsiteX4" fmla="*/ 6094411 w 7898030"/>
                <a:gd name="connsiteY4" fmla="*/ 2226818 h 2814836"/>
                <a:gd name="connsiteX5" fmla="*/ 1337774 w 7898030"/>
                <a:gd name="connsiteY5" fmla="*/ 2692811 h 2814836"/>
                <a:gd name="connsiteX6" fmla="*/ 1342 w 7898030"/>
                <a:gd name="connsiteY6" fmla="*/ 1461888 h 2814836"/>
                <a:gd name="connsiteX0" fmla="*/ 1342 w 7898030"/>
                <a:gd name="connsiteY0" fmla="*/ 1461888 h 2856899"/>
                <a:gd name="connsiteX1" fmla="*/ 1408112 w 7898030"/>
                <a:gd name="connsiteY1" fmla="*/ 450772 h 2856899"/>
                <a:gd name="connsiteX2" fmla="*/ 7782534 w 7898030"/>
                <a:gd name="connsiteY2" fmla="*/ 116664 h 2856899"/>
                <a:gd name="connsiteX3" fmla="*/ 7246203 w 7898030"/>
                <a:gd name="connsiteY3" fmla="*/ 1321211 h 2856899"/>
                <a:gd name="connsiteX4" fmla="*/ 6094411 w 7898030"/>
                <a:gd name="connsiteY4" fmla="*/ 2226818 h 2856899"/>
                <a:gd name="connsiteX5" fmla="*/ 1337774 w 7898030"/>
                <a:gd name="connsiteY5" fmla="*/ 2692811 h 2856899"/>
                <a:gd name="connsiteX6" fmla="*/ 1342 w 7898030"/>
                <a:gd name="connsiteY6" fmla="*/ 1461888 h 2856899"/>
                <a:gd name="connsiteX0" fmla="*/ 1342 w 7898030"/>
                <a:gd name="connsiteY0" fmla="*/ 1461888 h 2839591"/>
                <a:gd name="connsiteX1" fmla="*/ 1408112 w 7898030"/>
                <a:gd name="connsiteY1" fmla="*/ 450772 h 2839591"/>
                <a:gd name="connsiteX2" fmla="*/ 7782534 w 7898030"/>
                <a:gd name="connsiteY2" fmla="*/ 116664 h 2839591"/>
                <a:gd name="connsiteX3" fmla="*/ 7246203 w 7898030"/>
                <a:gd name="connsiteY3" fmla="*/ 1321211 h 2839591"/>
                <a:gd name="connsiteX4" fmla="*/ 6094411 w 7898030"/>
                <a:gd name="connsiteY4" fmla="*/ 2226818 h 2839591"/>
                <a:gd name="connsiteX5" fmla="*/ 1337774 w 7898030"/>
                <a:gd name="connsiteY5" fmla="*/ 2692811 h 2839591"/>
                <a:gd name="connsiteX6" fmla="*/ 1342 w 7898030"/>
                <a:gd name="connsiteY6" fmla="*/ 1461888 h 2839591"/>
                <a:gd name="connsiteX0" fmla="*/ 1342 w 7898030"/>
                <a:gd name="connsiteY0" fmla="*/ 1461888 h 2839591"/>
                <a:gd name="connsiteX1" fmla="*/ 1408112 w 7898030"/>
                <a:gd name="connsiteY1" fmla="*/ 450772 h 2839591"/>
                <a:gd name="connsiteX2" fmla="*/ 7782534 w 7898030"/>
                <a:gd name="connsiteY2" fmla="*/ 116664 h 2839591"/>
                <a:gd name="connsiteX3" fmla="*/ 7246203 w 7898030"/>
                <a:gd name="connsiteY3" fmla="*/ 1321211 h 2839591"/>
                <a:gd name="connsiteX4" fmla="*/ 6094411 w 7898030"/>
                <a:gd name="connsiteY4" fmla="*/ 2226818 h 2839591"/>
                <a:gd name="connsiteX5" fmla="*/ 1337774 w 7898030"/>
                <a:gd name="connsiteY5" fmla="*/ 2692811 h 2839591"/>
                <a:gd name="connsiteX6" fmla="*/ 1342 w 7898030"/>
                <a:gd name="connsiteY6" fmla="*/ 1461888 h 2839591"/>
                <a:gd name="connsiteX0" fmla="*/ 1442 w 7845376"/>
                <a:gd name="connsiteY0" fmla="*/ 1408588 h 2839591"/>
                <a:gd name="connsiteX1" fmla="*/ 1355458 w 7845376"/>
                <a:gd name="connsiteY1" fmla="*/ 450772 h 2839591"/>
                <a:gd name="connsiteX2" fmla="*/ 7729880 w 7845376"/>
                <a:gd name="connsiteY2" fmla="*/ 116664 h 2839591"/>
                <a:gd name="connsiteX3" fmla="*/ 7193549 w 7845376"/>
                <a:gd name="connsiteY3" fmla="*/ 1321211 h 2839591"/>
                <a:gd name="connsiteX4" fmla="*/ 6041757 w 7845376"/>
                <a:gd name="connsiteY4" fmla="*/ 2226818 h 2839591"/>
                <a:gd name="connsiteX5" fmla="*/ 1285120 w 7845376"/>
                <a:gd name="connsiteY5" fmla="*/ 2692811 h 2839591"/>
                <a:gd name="connsiteX6" fmla="*/ 1442 w 7845376"/>
                <a:gd name="connsiteY6" fmla="*/ 1408588 h 2839591"/>
                <a:gd name="connsiteX0" fmla="*/ 1442 w 7845376"/>
                <a:gd name="connsiteY0" fmla="*/ 1408588 h 2836954"/>
                <a:gd name="connsiteX1" fmla="*/ 1355458 w 7845376"/>
                <a:gd name="connsiteY1" fmla="*/ 450772 h 2836954"/>
                <a:gd name="connsiteX2" fmla="*/ 7729880 w 7845376"/>
                <a:gd name="connsiteY2" fmla="*/ 116664 h 2836954"/>
                <a:gd name="connsiteX3" fmla="*/ 7193549 w 7845376"/>
                <a:gd name="connsiteY3" fmla="*/ 1321211 h 2836954"/>
                <a:gd name="connsiteX4" fmla="*/ 6041757 w 7845376"/>
                <a:gd name="connsiteY4" fmla="*/ 2226818 h 2836954"/>
                <a:gd name="connsiteX5" fmla="*/ 1285120 w 7845376"/>
                <a:gd name="connsiteY5" fmla="*/ 2692811 h 2836954"/>
                <a:gd name="connsiteX6" fmla="*/ 1442 w 7845376"/>
                <a:gd name="connsiteY6" fmla="*/ 1408588 h 2836954"/>
                <a:gd name="connsiteX0" fmla="*/ 1442 w 7845376"/>
                <a:gd name="connsiteY0" fmla="*/ 1408588 h 2836954"/>
                <a:gd name="connsiteX1" fmla="*/ 1355458 w 7845376"/>
                <a:gd name="connsiteY1" fmla="*/ 450772 h 2836954"/>
                <a:gd name="connsiteX2" fmla="*/ 7729880 w 7845376"/>
                <a:gd name="connsiteY2" fmla="*/ 116664 h 2836954"/>
                <a:gd name="connsiteX3" fmla="*/ 7193549 w 7845376"/>
                <a:gd name="connsiteY3" fmla="*/ 1321211 h 2836954"/>
                <a:gd name="connsiteX4" fmla="*/ 6041757 w 7845376"/>
                <a:gd name="connsiteY4" fmla="*/ 2226818 h 2836954"/>
                <a:gd name="connsiteX5" fmla="*/ 1285120 w 7845376"/>
                <a:gd name="connsiteY5" fmla="*/ 2692811 h 2836954"/>
                <a:gd name="connsiteX6" fmla="*/ 1442 w 7845376"/>
                <a:gd name="connsiteY6" fmla="*/ 1408588 h 2836954"/>
                <a:gd name="connsiteX0" fmla="*/ 1442 w 7845376"/>
                <a:gd name="connsiteY0" fmla="*/ 1408588 h 2836954"/>
                <a:gd name="connsiteX1" fmla="*/ 1355458 w 7845376"/>
                <a:gd name="connsiteY1" fmla="*/ 450772 h 2836954"/>
                <a:gd name="connsiteX2" fmla="*/ 7729880 w 7845376"/>
                <a:gd name="connsiteY2" fmla="*/ 116664 h 2836954"/>
                <a:gd name="connsiteX3" fmla="*/ 7193549 w 7845376"/>
                <a:gd name="connsiteY3" fmla="*/ 1321211 h 2836954"/>
                <a:gd name="connsiteX4" fmla="*/ 6041757 w 7845376"/>
                <a:gd name="connsiteY4" fmla="*/ 2226818 h 2836954"/>
                <a:gd name="connsiteX5" fmla="*/ 1285120 w 7845376"/>
                <a:gd name="connsiteY5" fmla="*/ 2692811 h 2836954"/>
                <a:gd name="connsiteX6" fmla="*/ 1442 w 7845376"/>
                <a:gd name="connsiteY6" fmla="*/ 1408588 h 2836954"/>
                <a:gd name="connsiteX0" fmla="*/ 1442 w 7845376"/>
                <a:gd name="connsiteY0" fmla="*/ 1408588 h 2830138"/>
                <a:gd name="connsiteX1" fmla="*/ 1355458 w 7845376"/>
                <a:gd name="connsiteY1" fmla="*/ 450772 h 2830138"/>
                <a:gd name="connsiteX2" fmla="*/ 7729880 w 7845376"/>
                <a:gd name="connsiteY2" fmla="*/ 116664 h 2830138"/>
                <a:gd name="connsiteX3" fmla="*/ 7193549 w 7845376"/>
                <a:gd name="connsiteY3" fmla="*/ 1321211 h 2830138"/>
                <a:gd name="connsiteX4" fmla="*/ 6286557 w 7845376"/>
                <a:gd name="connsiteY4" fmla="*/ 2212269 h 2830138"/>
                <a:gd name="connsiteX5" fmla="*/ 1285120 w 7845376"/>
                <a:gd name="connsiteY5" fmla="*/ 2692811 h 2830138"/>
                <a:gd name="connsiteX6" fmla="*/ 1442 w 7845376"/>
                <a:gd name="connsiteY6" fmla="*/ 1408588 h 2830138"/>
                <a:gd name="connsiteX0" fmla="*/ 1442 w 7845376"/>
                <a:gd name="connsiteY0" fmla="*/ 1408588 h 2830138"/>
                <a:gd name="connsiteX1" fmla="*/ 1355458 w 7845376"/>
                <a:gd name="connsiteY1" fmla="*/ 450772 h 2830138"/>
                <a:gd name="connsiteX2" fmla="*/ 7729880 w 7845376"/>
                <a:gd name="connsiteY2" fmla="*/ 116664 h 2830138"/>
                <a:gd name="connsiteX3" fmla="*/ 7193549 w 7845376"/>
                <a:gd name="connsiteY3" fmla="*/ 1321211 h 2830138"/>
                <a:gd name="connsiteX4" fmla="*/ 6286557 w 7845376"/>
                <a:gd name="connsiteY4" fmla="*/ 2212269 h 2830138"/>
                <a:gd name="connsiteX5" fmla="*/ 1285120 w 7845376"/>
                <a:gd name="connsiteY5" fmla="*/ 2692811 h 2830138"/>
                <a:gd name="connsiteX6" fmla="*/ 1442 w 7845376"/>
                <a:gd name="connsiteY6" fmla="*/ 1408588 h 2830138"/>
                <a:gd name="connsiteX0" fmla="*/ 1442 w 7845376"/>
                <a:gd name="connsiteY0" fmla="*/ 1408588 h 2843219"/>
                <a:gd name="connsiteX1" fmla="*/ 1355458 w 7845376"/>
                <a:gd name="connsiteY1" fmla="*/ 450772 h 2843219"/>
                <a:gd name="connsiteX2" fmla="*/ 7729880 w 7845376"/>
                <a:gd name="connsiteY2" fmla="*/ 116664 h 2843219"/>
                <a:gd name="connsiteX3" fmla="*/ 7193549 w 7845376"/>
                <a:gd name="connsiteY3" fmla="*/ 1321211 h 2843219"/>
                <a:gd name="connsiteX4" fmla="*/ 6286557 w 7845376"/>
                <a:gd name="connsiteY4" fmla="*/ 2212269 h 2843219"/>
                <a:gd name="connsiteX5" fmla="*/ 1285120 w 7845376"/>
                <a:gd name="connsiteY5" fmla="*/ 2692811 h 2843219"/>
                <a:gd name="connsiteX6" fmla="*/ 1442 w 7845376"/>
                <a:gd name="connsiteY6" fmla="*/ 1408588 h 2843219"/>
                <a:gd name="connsiteX0" fmla="*/ 1442 w 7845376"/>
                <a:gd name="connsiteY0" fmla="*/ 1408588 h 2843219"/>
                <a:gd name="connsiteX1" fmla="*/ 1355458 w 7845376"/>
                <a:gd name="connsiteY1" fmla="*/ 450772 h 2843219"/>
                <a:gd name="connsiteX2" fmla="*/ 7729880 w 7845376"/>
                <a:gd name="connsiteY2" fmla="*/ 116664 h 2843219"/>
                <a:gd name="connsiteX3" fmla="*/ 7193549 w 7845376"/>
                <a:gd name="connsiteY3" fmla="*/ 1321211 h 2843219"/>
                <a:gd name="connsiteX4" fmla="*/ 6286557 w 7845376"/>
                <a:gd name="connsiteY4" fmla="*/ 2212269 h 2843219"/>
                <a:gd name="connsiteX5" fmla="*/ 1285120 w 7845376"/>
                <a:gd name="connsiteY5" fmla="*/ 2692811 h 2843219"/>
                <a:gd name="connsiteX6" fmla="*/ 1442 w 7845376"/>
                <a:gd name="connsiteY6" fmla="*/ 1408588 h 2843219"/>
                <a:gd name="connsiteX0" fmla="*/ 1442 w 7845376"/>
                <a:gd name="connsiteY0" fmla="*/ 1408588 h 2843219"/>
                <a:gd name="connsiteX1" fmla="*/ 1355458 w 7845376"/>
                <a:gd name="connsiteY1" fmla="*/ 450772 h 2843219"/>
                <a:gd name="connsiteX2" fmla="*/ 7729880 w 7845376"/>
                <a:gd name="connsiteY2" fmla="*/ 116664 h 2843219"/>
                <a:gd name="connsiteX3" fmla="*/ 7193549 w 7845376"/>
                <a:gd name="connsiteY3" fmla="*/ 1321211 h 2843219"/>
                <a:gd name="connsiteX4" fmla="*/ 6286557 w 7845376"/>
                <a:gd name="connsiteY4" fmla="*/ 2212269 h 2843219"/>
                <a:gd name="connsiteX5" fmla="*/ 1285120 w 7845376"/>
                <a:gd name="connsiteY5" fmla="*/ 2692811 h 2843219"/>
                <a:gd name="connsiteX6" fmla="*/ 1442 w 7845376"/>
                <a:gd name="connsiteY6" fmla="*/ 1408588 h 2843219"/>
                <a:gd name="connsiteX0" fmla="*/ 1442 w 7845376"/>
                <a:gd name="connsiteY0" fmla="*/ 1408588 h 2829637"/>
                <a:gd name="connsiteX1" fmla="*/ 1355458 w 7845376"/>
                <a:gd name="connsiteY1" fmla="*/ 450772 h 2829637"/>
                <a:gd name="connsiteX2" fmla="*/ 7729880 w 7845376"/>
                <a:gd name="connsiteY2" fmla="*/ 116664 h 2829637"/>
                <a:gd name="connsiteX3" fmla="*/ 7193549 w 7845376"/>
                <a:gd name="connsiteY3" fmla="*/ 1321211 h 2829637"/>
                <a:gd name="connsiteX4" fmla="*/ 6286557 w 7845376"/>
                <a:gd name="connsiteY4" fmla="*/ 2183171 h 2829637"/>
                <a:gd name="connsiteX5" fmla="*/ 1285120 w 7845376"/>
                <a:gd name="connsiteY5" fmla="*/ 2692811 h 2829637"/>
                <a:gd name="connsiteX6" fmla="*/ 1442 w 7845376"/>
                <a:gd name="connsiteY6" fmla="*/ 1408588 h 2829637"/>
                <a:gd name="connsiteX0" fmla="*/ 1442 w 7845376"/>
                <a:gd name="connsiteY0" fmla="*/ 1408588 h 2829637"/>
                <a:gd name="connsiteX1" fmla="*/ 1355458 w 7845376"/>
                <a:gd name="connsiteY1" fmla="*/ 450772 h 2829637"/>
                <a:gd name="connsiteX2" fmla="*/ 7729880 w 7845376"/>
                <a:gd name="connsiteY2" fmla="*/ 116664 h 2829637"/>
                <a:gd name="connsiteX3" fmla="*/ 7193549 w 7845376"/>
                <a:gd name="connsiteY3" fmla="*/ 1321211 h 2829637"/>
                <a:gd name="connsiteX4" fmla="*/ 6286557 w 7845376"/>
                <a:gd name="connsiteY4" fmla="*/ 2183171 h 2829637"/>
                <a:gd name="connsiteX5" fmla="*/ 1285120 w 7845376"/>
                <a:gd name="connsiteY5" fmla="*/ 2692811 h 2829637"/>
                <a:gd name="connsiteX6" fmla="*/ 1442 w 7845376"/>
                <a:gd name="connsiteY6" fmla="*/ 1408588 h 2829637"/>
                <a:gd name="connsiteX0" fmla="*/ 1442 w 7845376"/>
                <a:gd name="connsiteY0" fmla="*/ 1408588 h 2829637"/>
                <a:gd name="connsiteX1" fmla="*/ 1355458 w 7845376"/>
                <a:gd name="connsiteY1" fmla="*/ 450772 h 2829637"/>
                <a:gd name="connsiteX2" fmla="*/ 7729880 w 7845376"/>
                <a:gd name="connsiteY2" fmla="*/ 116664 h 2829637"/>
                <a:gd name="connsiteX3" fmla="*/ 7193549 w 7845376"/>
                <a:gd name="connsiteY3" fmla="*/ 1321211 h 2829637"/>
                <a:gd name="connsiteX4" fmla="*/ 6286557 w 7845376"/>
                <a:gd name="connsiteY4" fmla="*/ 2183171 h 2829637"/>
                <a:gd name="connsiteX5" fmla="*/ 1285120 w 7845376"/>
                <a:gd name="connsiteY5" fmla="*/ 2692811 h 2829637"/>
                <a:gd name="connsiteX6" fmla="*/ 1442 w 7845376"/>
                <a:gd name="connsiteY6" fmla="*/ 1408588 h 2829637"/>
                <a:gd name="connsiteX0" fmla="*/ 1442 w 7845376"/>
                <a:gd name="connsiteY0" fmla="*/ 1408588 h 2838312"/>
                <a:gd name="connsiteX1" fmla="*/ 1355458 w 7845376"/>
                <a:gd name="connsiteY1" fmla="*/ 450772 h 2838312"/>
                <a:gd name="connsiteX2" fmla="*/ 7729880 w 7845376"/>
                <a:gd name="connsiteY2" fmla="*/ 116664 h 2838312"/>
                <a:gd name="connsiteX3" fmla="*/ 7193549 w 7845376"/>
                <a:gd name="connsiteY3" fmla="*/ 1321211 h 2838312"/>
                <a:gd name="connsiteX4" fmla="*/ 6286557 w 7845376"/>
                <a:gd name="connsiteY4" fmla="*/ 2183171 h 2838312"/>
                <a:gd name="connsiteX5" fmla="*/ 1285120 w 7845376"/>
                <a:gd name="connsiteY5" fmla="*/ 2692811 h 2838312"/>
                <a:gd name="connsiteX6" fmla="*/ 1442 w 7845376"/>
                <a:gd name="connsiteY6" fmla="*/ 1408588 h 2838312"/>
                <a:gd name="connsiteX0" fmla="*/ 110889 w 7954823"/>
                <a:gd name="connsiteY0" fmla="*/ 1408588 h 2838312"/>
                <a:gd name="connsiteX1" fmla="*/ 1464905 w 7954823"/>
                <a:gd name="connsiteY1" fmla="*/ 450772 h 2838312"/>
                <a:gd name="connsiteX2" fmla="*/ 7839327 w 7954823"/>
                <a:gd name="connsiteY2" fmla="*/ 116664 h 2838312"/>
                <a:gd name="connsiteX3" fmla="*/ 7302996 w 7954823"/>
                <a:gd name="connsiteY3" fmla="*/ 1321211 h 2838312"/>
                <a:gd name="connsiteX4" fmla="*/ 6396004 w 7954823"/>
                <a:gd name="connsiteY4" fmla="*/ 2183171 h 2838312"/>
                <a:gd name="connsiteX5" fmla="*/ 1394567 w 7954823"/>
                <a:gd name="connsiteY5" fmla="*/ 2692811 h 2838312"/>
                <a:gd name="connsiteX6" fmla="*/ 110889 w 7954823"/>
                <a:gd name="connsiteY6" fmla="*/ 1408588 h 2838312"/>
                <a:gd name="connsiteX0" fmla="*/ 237315 w 8081249"/>
                <a:gd name="connsiteY0" fmla="*/ 1408588 h 2838312"/>
                <a:gd name="connsiteX1" fmla="*/ 1591331 w 8081249"/>
                <a:gd name="connsiteY1" fmla="*/ 450772 h 2838312"/>
                <a:gd name="connsiteX2" fmla="*/ 7965753 w 8081249"/>
                <a:gd name="connsiteY2" fmla="*/ 116664 h 2838312"/>
                <a:gd name="connsiteX3" fmla="*/ 7429422 w 8081249"/>
                <a:gd name="connsiteY3" fmla="*/ 1321211 h 2838312"/>
                <a:gd name="connsiteX4" fmla="*/ 6522430 w 8081249"/>
                <a:gd name="connsiteY4" fmla="*/ 2183171 h 2838312"/>
                <a:gd name="connsiteX5" fmla="*/ 1520993 w 8081249"/>
                <a:gd name="connsiteY5" fmla="*/ 2692811 h 2838312"/>
                <a:gd name="connsiteX6" fmla="*/ 237315 w 8081249"/>
                <a:gd name="connsiteY6" fmla="*/ 1408588 h 2838312"/>
                <a:gd name="connsiteX0" fmla="*/ 237315 w 8081249"/>
                <a:gd name="connsiteY0" fmla="*/ 1408588 h 2838312"/>
                <a:gd name="connsiteX1" fmla="*/ 1591331 w 8081249"/>
                <a:gd name="connsiteY1" fmla="*/ 450772 h 2838312"/>
                <a:gd name="connsiteX2" fmla="*/ 7965753 w 8081249"/>
                <a:gd name="connsiteY2" fmla="*/ 116664 h 2838312"/>
                <a:gd name="connsiteX3" fmla="*/ 7429422 w 8081249"/>
                <a:gd name="connsiteY3" fmla="*/ 1321211 h 2838312"/>
                <a:gd name="connsiteX4" fmla="*/ 6522430 w 8081249"/>
                <a:gd name="connsiteY4" fmla="*/ 2183171 h 2838312"/>
                <a:gd name="connsiteX5" fmla="*/ 1520993 w 8081249"/>
                <a:gd name="connsiteY5" fmla="*/ 2692811 h 2838312"/>
                <a:gd name="connsiteX6" fmla="*/ 237315 w 8081249"/>
                <a:gd name="connsiteY6" fmla="*/ 1408588 h 2838312"/>
                <a:gd name="connsiteX0" fmla="*/ 237315 w 8081249"/>
                <a:gd name="connsiteY0" fmla="*/ 1408588 h 2838312"/>
                <a:gd name="connsiteX1" fmla="*/ 1591331 w 8081249"/>
                <a:gd name="connsiteY1" fmla="*/ 450772 h 2838312"/>
                <a:gd name="connsiteX2" fmla="*/ 7965753 w 8081249"/>
                <a:gd name="connsiteY2" fmla="*/ 116664 h 2838312"/>
                <a:gd name="connsiteX3" fmla="*/ 7429422 w 8081249"/>
                <a:gd name="connsiteY3" fmla="*/ 1321211 h 2838312"/>
                <a:gd name="connsiteX4" fmla="*/ 6522430 w 8081249"/>
                <a:gd name="connsiteY4" fmla="*/ 2183171 h 2838312"/>
                <a:gd name="connsiteX5" fmla="*/ 1520993 w 8081249"/>
                <a:gd name="connsiteY5" fmla="*/ 2692811 h 2838312"/>
                <a:gd name="connsiteX6" fmla="*/ 237315 w 8081249"/>
                <a:gd name="connsiteY6" fmla="*/ 1408588 h 2838312"/>
                <a:gd name="connsiteX0" fmla="*/ 255742 w 8042076"/>
                <a:gd name="connsiteY0" fmla="*/ 1459510 h 2849942"/>
                <a:gd name="connsiteX1" fmla="*/ 1552158 w 8042076"/>
                <a:gd name="connsiteY1" fmla="*/ 450772 h 2849942"/>
                <a:gd name="connsiteX2" fmla="*/ 7926580 w 8042076"/>
                <a:gd name="connsiteY2" fmla="*/ 116664 h 2849942"/>
                <a:gd name="connsiteX3" fmla="*/ 7390249 w 8042076"/>
                <a:gd name="connsiteY3" fmla="*/ 1321211 h 2849942"/>
                <a:gd name="connsiteX4" fmla="*/ 6483257 w 8042076"/>
                <a:gd name="connsiteY4" fmla="*/ 2183171 h 2849942"/>
                <a:gd name="connsiteX5" fmla="*/ 1481820 w 8042076"/>
                <a:gd name="connsiteY5" fmla="*/ 2692811 h 2849942"/>
                <a:gd name="connsiteX6" fmla="*/ 255742 w 8042076"/>
                <a:gd name="connsiteY6" fmla="*/ 1459510 h 2849942"/>
                <a:gd name="connsiteX0" fmla="*/ 255742 w 8200348"/>
                <a:gd name="connsiteY0" fmla="*/ 1082282 h 2472714"/>
                <a:gd name="connsiteX1" fmla="*/ 1552158 w 8200348"/>
                <a:gd name="connsiteY1" fmla="*/ 73544 h 2472714"/>
                <a:gd name="connsiteX2" fmla="*/ 8113780 w 8200348"/>
                <a:gd name="connsiteY2" fmla="*/ 314123 h 2472714"/>
                <a:gd name="connsiteX3" fmla="*/ 7390249 w 8200348"/>
                <a:gd name="connsiteY3" fmla="*/ 943983 h 2472714"/>
                <a:gd name="connsiteX4" fmla="*/ 6483257 w 8200348"/>
                <a:gd name="connsiteY4" fmla="*/ 1805943 h 2472714"/>
                <a:gd name="connsiteX5" fmla="*/ 1481820 w 8200348"/>
                <a:gd name="connsiteY5" fmla="*/ 2315583 h 2472714"/>
                <a:gd name="connsiteX6" fmla="*/ 255742 w 8200348"/>
                <a:gd name="connsiteY6" fmla="*/ 1082282 h 2472714"/>
                <a:gd name="connsiteX0" fmla="*/ 255742 w 8136391"/>
                <a:gd name="connsiteY0" fmla="*/ 1082282 h 2472714"/>
                <a:gd name="connsiteX1" fmla="*/ 1552158 w 8136391"/>
                <a:gd name="connsiteY1" fmla="*/ 73544 h 2472714"/>
                <a:gd name="connsiteX2" fmla="*/ 8113780 w 8136391"/>
                <a:gd name="connsiteY2" fmla="*/ 314123 h 2472714"/>
                <a:gd name="connsiteX3" fmla="*/ 7390249 w 8136391"/>
                <a:gd name="connsiteY3" fmla="*/ 943983 h 2472714"/>
                <a:gd name="connsiteX4" fmla="*/ 6483257 w 8136391"/>
                <a:gd name="connsiteY4" fmla="*/ 1805943 h 2472714"/>
                <a:gd name="connsiteX5" fmla="*/ 1481820 w 8136391"/>
                <a:gd name="connsiteY5" fmla="*/ 2315583 h 2472714"/>
                <a:gd name="connsiteX6" fmla="*/ 255742 w 8136391"/>
                <a:gd name="connsiteY6" fmla="*/ 1082282 h 2472714"/>
                <a:gd name="connsiteX0" fmla="*/ 255742 w 8136391"/>
                <a:gd name="connsiteY0" fmla="*/ 1100291 h 2490723"/>
                <a:gd name="connsiteX1" fmla="*/ 1552158 w 8136391"/>
                <a:gd name="connsiteY1" fmla="*/ 91553 h 2490723"/>
                <a:gd name="connsiteX2" fmla="*/ 8113780 w 8136391"/>
                <a:gd name="connsiteY2" fmla="*/ 332132 h 2490723"/>
                <a:gd name="connsiteX3" fmla="*/ 7390249 w 8136391"/>
                <a:gd name="connsiteY3" fmla="*/ 961992 h 2490723"/>
                <a:gd name="connsiteX4" fmla="*/ 6483257 w 8136391"/>
                <a:gd name="connsiteY4" fmla="*/ 1823952 h 2490723"/>
                <a:gd name="connsiteX5" fmla="*/ 1481820 w 8136391"/>
                <a:gd name="connsiteY5" fmla="*/ 2333592 h 2490723"/>
                <a:gd name="connsiteX6" fmla="*/ 255742 w 8136391"/>
                <a:gd name="connsiteY6" fmla="*/ 1100291 h 2490723"/>
                <a:gd name="connsiteX0" fmla="*/ 255742 w 8367059"/>
                <a:gd name="connsiteY0" fmla="*/ 1100291 h 2361016"/>
                <a:gd name="connsiteX1" fmla="*/ 1552158 w 8367059"/>
                <a:gd name="connsiteY1" fmla="*/ 91553 h 2361016"/>
                <a:gd name="connsiteX2" fmla="*/ 8113780 w 8367059"/>
                <a:gd name="connsiteY2" fmla="*/ 332132 h 2361016"/>
                <a:gd name="connsiteX3" fmla="*/ 6483257 w 8367059"/>
                <a:gd name="connsiteY3" fmla="*/ 1823952 h 2361016"/>
                <a:gd name="connsiteX4" fmla="*/ 1481820 w 8367059"/>
                <a:gd name="connsiteY4" fmla="*/ 2333592 h 2361016"/>
                <a:gd name="connsiteX5" fmla="*/ 255742 w 8367059"/>
                <a:gd name="connsiteY5" fmla="*/ 1100291 h 2361016"/>
                <a:gd name="connsiteX0" fmla="*/ 255742 w 8118748"/>
                <a:gd name="connsiteY0" fmla="*/ 1100291 h 2361016"/>
                <a:gd name="connsiteX1" fmla="*/ 1552158 w 8118748"/>
                <a:gd name="connsiteY1" fmla="*/ 91553 h 2361016"/>
                <a:gd name="connsiteX2" fmla="*/ 8113780 w 8118748"/>
                <a:gd name="connsiteY2" fmla="*/ 332132 h 2361016"/>
                <a:gd name="connsiteX3" fmla="*/ 6483257 w 8118748"/>
                <a:gd name="connsiteY3" fmla="*/ 1823952 h 2361016"/>
                <a:gd name="connsiteX4" fmla="*/ 1481820 w 8118748"/>
                <a:gd name="connsiteY4" fmla="*/ 2333592 h 2361016"/>
                <a:gd name="connsiteX5" fmla="*/ 255742 w 8118748"/>
                <a:gd name="connsiteY5" fmla="*/ 1100291 h 2361016"/>
                <a:gd name="connsiteX0" fmla="*/ 255742 w 8117126"/>
                <a:gd name="connsiteY0" fmla="*/ 1100291 h 2389697"/>
                <a:gd name="connsiteX1" fmla="*/ 1552158 w 8117126"/>
                <a:gd name="connsiteY1" fmla="*/ 91553 h 2389697"/>
                <a:gd name="connsiteX2" fmla="*/ 8113780 w 8117126"/>
                <a:gd name="connsiteY2" fmla="*/ 332132 h 2389697"/>
                <a:gd name="connsiteX3" fmla="*/ 6159257 w 8117126"/>
                <a:gd name="connsiteY3" fmla="*/ 1991266 h 2389697"/>
                <a:gd name="connsiteX4" fmla="*/ 1481820 w 8117126"/>
                <a:gd name="connsiteY4" fmla="*/ 2333592 h 2389697"/>
                <a:gd name="connsiteX5" fmla="*/ 255742 w 8117126"/>
                <a:gd name="connsiteY5" fmla="*/ 1100291 h 2389697"/>
                <a:gd name="connsiteX0" fmla="*/ 255742 w 8119464"/>
                <a:gd name="connsiteY0" fmla="*/ 1100291 h 2389697"/>
                <a:gd name="connsiteX1" fmla="*/ 1552158 w 8119464"/>
                <a:gd name="connsiteY1" fmla="*/ 91553 h 2389697"/>
                <a:gd name="connsiteX2" fmla="*/ 8113780 w 8119464"/>
                <a:gd name="connsiteY2" fmla="*/ 332132 h 2389697"/>
                <a:gd name="connsiteX3" fmla="*/ 6159257 w 8119464"/>
                <a:gd name="connsiteY3" fmla="*/ 1991266 h 2389697"/>
                <a:gd name="connsiteX4" fmla="*/ 1481820 w 8119464"/>
                <a:gd name="connsiteY4" fmla="*/ 2333592 h 2389697"/>
                <a:gd name="connsiteX5" fmla="*/ 255742 w 8119464"/>
                <a:gd name="connsiteY5" fmla="*/ 1100291 h 2389697"/>
                <a:gd name="connsiteX0" fmla="*/ 255742 w 8119603"/>
                <a:gd name="connsiteY0" fmla="*/ 1100291 h 2388012"/>
                <a:gd name="connsiteX1" fmla="*/ 1552158 w 8119603"/>
                <a:gd name="connsiteY1" fmla="*/ 91553 h 2388012"/>
                <a:gd name="connsiteX2" fmla="*/ 8113780 w 8119603"/>
                <a:gd name="connsiteY2" fmla="*/ 332132 h 2388012"/>
                <a:gd name="connsiteX3" fmla="*/ 6173657 w 8119603"/>
                <a:gd name="connsiteY3" fmla="*/ 1983991 h 2388012"/>
                <a:gd name="connsiteX4" fmla="*/ 1481820 w 8119603"/>
                <a:gd name="connsiteY4" fmla="*/ 2333592 h 2388012"/>
                <a:gd name="connsiteX5" fmla="*/ 255742 w 8119603"/>
                <a:gd name="connsiteY5" fmla="*/ 1100291 h 2388012"/>
                <a:gd name="connsiteX0" fmla="*/ 255742 w 8119603"/>
                <a:gd name="connsiteY0" fmla="*/ 1100291 h 2478070"/>
                <a:gd name="connsiteX1" fmla="*/ 1552158 w 8119603"/>
                <a:gd name="connsiteY1" fmla="*/ 91553 h 2478070"/>
                <a:gd name="connsiteX2" fmla="*/ 8113780 w 8119603"/>
                <a:gd name="connsiteY2" fmla="*/ 332132 h 2478070"/>
                <a:gd name="connsiteX3" fmla="*/ 6173657 w 8119603"/>
                <a:gd name="connsiteY3" fmla="*/ 1983991 h 2478070"/>
                <a:gd name="connsiteX4" fmla="*/ 1481820 w 8119603"/>
                <a:gd name="connsiteY4" fmla="*/ 2333592 h 2478070"/>
                <a:gd name="connsiteX5" fmla="*/ 255742 w 8119603"/>
                <a:gd name="connsiteY5" fmla="*/ 1100291 h 2478070"/>
                <a:gd name="connsiteX0" fmla="*/ 255742 w 8120314"/>
                <a:gd name="connsiteY0" fmla="*/ 1100291 h 2496736"/>
                <a:gd name="connsiteX1" fmla="*/ 1552158 w 8120314"/>
                <a:gd name="connsiteY1" fmla="*/ 91553 h 2496736"/>
                <a:gd name="connsiteX2" fmla="*/ 8113780 w 8120314"/>
                <a:gd name="connsiteY2" fmla="*/ 332132 h 2496736"/>
                <a:gd name="connsiteX3" fmla="*/ 6238457 w 8120314"/>
                <a:gd name="connsiteY3" fmla="*/ 2020364 h 2496736"/>
                <a:gd name="connsiteX4" fmla="*/ 1481820 w 8120314"/>
                <a:gd name="connsiteY4" fmla="*/ 2333592 h 2496736"/>
                <a:gd name="connsiteX5" fmla="*/ 255742 w 8120314"/>
                <a:gd name="connsiteY5" fmla="*/ 1100291 h 2496736"/>
                <a:gd name="connsiteX0" fmla="*/ 255742 w 8120314"/>
                <a:gd name="connsiteY0" fmla="*/ 1100291 h 2453079"/>
                <a:gd name="connsiteX1" fmla="*/ 1552158 w 8120314"/>
                <a:gd name="connsiteY1" fmla="*/ 91553 h 2453079"/>
                <a:gd name="connsiteX2" fmla="*/ 8113780 w 8120314"/>
                <a:gd name="connsiteY2" fmla="*/ 332132 h 2453079"/>
                <a:gd name="connsiteX3" fmla="*/ 6238457 w 8120314"/>
                <a:gd name="connsiteY3" fmla="*/ 2020364 h 2453079"/>
                <a:gd name="connsiteX4" fmla="*/ 1481820 w 8120314"/>
                <a:gd name="connsiteY4" fmla="*/ 2333592 h 2453079"/>
                <a:gd name="connsiteX5" fmla="*/ 255742 w 8120314"/>
                <a:gd name="connsiteY5" fmla="*/ 1100291 h 2453079"/>
                <a:gd name="connsiteX0" fmla="*/ 255742 w 8120314"/>
                <a:gd name="connsiteY0" fmla="*/ 1100291 h 2427180"/>
                <a:gd name="connsiteX1" fmla="*/ 1552158 w 8120314"/>
                <a:gd name="connsiteY1" fmla="*/ 91553 h 2427180"/>
                <a:gd name="connsiteX2" fmla="*/ 8113780 w 8120314"/>
                <a:gd name="connsiteY2" fmla="*/ 332132 h 2427180"/>
                <a:gd name="connsiteX3" fmla="*/ 6238457 w 8120314"/>
                <a:gd name="connsiteY3" fmla="*/ 2020364 h 2427180"/>
                <a:gd name="connsiteX4" fmla="*/ 2763420 w 8120314"/>
                <a:gd name="connsiteY4" fmla="*/ 2289945 h 2427180"/>
                <a:gd name="connsiteX5" fmla="*/ 255742 w 8120314"/>
                <a:gd name="connsiteY5" fmla="*/ 1100291 h 2427180"/>
                <a:gd name="connsiteX0" fmla="*/ 255742 w 8120314"/>
                <a:gd name="connsiteY0" fmla="*/ 1100291 h 2457130"/>
                <a:gd name="connsiteX1" fmla="*/ 1552158 w 8120314"/>
                <a:gd name="connsiteY1" fmla="*/ 91553 h 2457130"/>
                <a:gd name="connsiteX2" fmla="*/ 8113780 w 8120314"/>
                <a:gd name="connsiteY2" fmla="*/ 332132 h 2457130"/>
                <a:gd name="connsiteX3" fmla="*/ 6238457 w 8120314"/>
                <a:gd name="connsiteY3" fmla="*/ 2020364 h 2457130"/>
                <a:gd name="connsiteX4" fmla="*/ 2763420 w 8120314"/>
                <a:gd name="connsiteY4" fmla="*/ 2289945 h 2457130"/>
                <a:gd name="connsiteX5" fmla="*/ 255742 w 8120314"/>
                <a:gd name="connsiteY5" fmla="*/ 1100291 h 2457130"/>
                <a:gd name="connsiteX0" fmla="*/ 255742 w 8120229"/>
                <a:gd name="connsiteY0" fmla="*/ 1100291 h 2457130"/>
                <a:gd name="connsiteX1" fmla="*/ 1552158 w 8120229"/>
                <a:gd name="connsiteY1" fmla="*/ 91553 h 2457130"/>
                <a:gd name="connsiteX2" fmla="*/ 8113780 w 8120229"/>
                <a:gd name="connsiteY2" fmla="*/ 332132 h 2457130"/>
                <a:gd name="connsiteX3" fmla="*/ 6238457 w 8120229"/>
                <a:gd name="connsiteY3" fmla="*/ 2020364 h 2457130"/>
                <a:gd name="connsiteX4" fmla="*/ 2763420 w 8120229"/>
                <a:gd name="connsiteY4" fmla="*/ 2289945 h 2457130"/>
                <a:gd name="connsiteX5" fmla="*/ 255742 w 8120229"/>
                <a:gd name="connsiteY5" fmla="*/ 1100291 h 2457130"/>
                <a:gd name="connsiteX0" fmla="*/ 255742 w 8120229"/>
                <a:gd name="connsiteY0" fmla="*/ 1100291 h 2437011"/>
                <a:gd name="connsiteX1" fmla="*/ 1552158 w 8120229"/>
                <a:gd name="connsiteY1" fmla="*/ 91553 h 2437011"/>
                <a:gd name="connsiteX2" fmla="*/ 8113780 w 8120229"/>
                <a:gd name="connsiteY2" fmla="*/ 332132 h 2437011"/>
                <a:gd name="connsiteX3" fmla="*/ 6238457 w 8120229"/>
                <a:gd name="connsiteY3" fmla="*/ 2020364 h 2437011"/>
                <a:gd name="connsiteX4" fmla="*/ 2763420 w 8120229"/>
                <a:gd name="connsiteY4" fmla="*/ 2289945 h 2437011"/>
                <a:gd name="connsiteX5" fmla="*/ 255742 w 8120229"/>
                <a:gd name="connsiteY5" fmla="*/ 1100291 h 2437011"/>
                <a:gd name="connsiteX0" fmla="*/ 255742 w 8121558"/>
                <a:gd name="connsiteY0" fmla="*/ 1100291 h 2412702"/>
                <a:gd name="connsiteX1" fmla="*/ 1552158 w 8121558"/>
                <a:gd name="connsiteY1" fmla="*/ 91553 h 2412702"/>
                <a:gd name="connsiteX2" fmla="*/ 8113780 w 8121558"/>
                <a:gd name="connsiteY2" fmla="*/ 332132 h 2412702"/>
                <a:gd name="connsiteX3" fmla="*/ 6332057 w 8121558"/>
                <a:gd name="connsiteY3" fmla="*/ 2034913 h 2412702"/>
                <a:gd name="connsiteX4" fmla="*/ 2763420 w 8121558"/>
                <a:gd name="connsiteY4" fmla="*/ 2289945 h 2412702"/>
                <a:gd name="connsiteX5" fmla="*/ 255742 w 8121558"/>
                <a:gd name="connsiteY5" fmla="*/ 1100291 h 2412702"/>
                <a:gd name="connsiteX0" fmla="*/ 255742 w 8119635"/>
                <a:gd name="connsiteY0" fmla="*/ 1100291 h 2412702"/>
                <a:gd name="connsiteX1" fmla="*/ 1552158 w 8119635"/>
                <a:gd name="connsiteY1" fmla="*/ 91553 h 2412702"/>
                <a:gd name="connsiteX2" fmla="*/ 8113780 w 8119635"/>
                <a:gd name="connsiteY2" fmla="*/ 332132 h 2412702"/>
                <a:gd name="connsiteX3" fmla="*/ 6332057 w 8119635"/>
                <a:gd name="connsiteY3" fmla="*/ 2034913 h 2412702"/>
                <a:gd name="connsiteX4" fmla="*/ 2763420 w 8119635"/>
                <a:gd name="connsiteY4" fmla="*/ 2289945 h 2412702"/>
                <a:gd name="connsiteX5" fmla="*/ 255742 w 8119635"/>
                <a:gd name="connsiteY5" fmla="*/ 1100291 h 241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19635" h="2412702">
                  <a:moveTo>
                    <a:pt x="255742" y="1100291"/>
                  </a:moveTo>
                  <a:cubicBezTo>
                    <a:pt x="-68893" y="399942"/>
                    <a:pt x="-431365" y="411686"/>
                    <a:pt x="1552158" y="91553"/>
                  </a:cubicBezTo>
                  <a:cubicBezTo>
                    <a:pt x="2598442" y="-34469"/>
                    <a:pt x="8060404" y="-90529"/>
                    <a:pt x="8113780" y="332132"/>
                  </a:cubicBezTo>
                  <a:cubicBezTo>
                    <a:pt x="8179630" y="635414"/>
                    <a:pt x="7696584" y="1243042"/>
                    <a:pt x="6332057" y="2034913"/>
                  </a:cubicBezTo>
                  <a:cubicBezTo>
                    <a:pt x="5205130" y="2535805"/>
                    <a:pt x="3776139" y="2445715"/>
                    <a:pt x="2763420" y="2289945"/>
                  </a:cubicBezTo>
                  <a:cubicBezTo>
                    <a:pt x="1750701" y="2134175"/>
                    <a:pt x="569022" y="1644212"/>
                    <a:pt x="255742" y="1100291"/>
                  </a:cubicBezTo>
                  <a:close/>
                </a:path>
              </a:pathLst>
            </a:custGeom>
            <a:solidFill>
              <a:srgbClr val="FDD4D3">
                <a:alpha val="27843"/>
              </a:srgbClr>
            </a:solidFill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3" name="Rectangle à coins arrondis 6"/>
            <p:cNvSpPr/>
            <p:nvPr/>
          </p:nvSpPr>
          <p:spPr>
            <a:xfrm rot="11595754" flipV="1">
              <a:off x="-38477" y="1148359"/>
              <a:ext cx="5511824" cy="2746551"/>
            </a:xfrm>
            <a:custGeom>
              <a:avLst/>
              <a:gdLst>
                <a:gd name="connsiteX0" fmla="*/ 0 w 8009792"/>
                <a:gd name="connsiteY0" fmla="*/ 1310054 h 2620108"/>
                <a:gd name="connsiteX1" fmla="*/ 1310054 w 8009792"/>
                <a:gd name="connsiteY1" fmla="*/ 0 h 2620108"/>
                <a:gd name="connsiteX2" fmla="*/ 6699738 w 8009792"/>
                <a:gd name="connsiteY2" fmla="*/ 0 h 2620108"/>
                <a:gd name="connsiteX3" fmla="*/ 8009792 w 8009792"/>
                <a:gd name="connsiteY3" fmla="*/ 1310054 h 2620108"/>
                <a:gd name="connsiteX4" fmla="*/ 8009792 w 8009792"/>
                <a:gd name="connsiteY4" fmla="*/ 1310054 h 2620108"/>
                <a:gd name="connsiteX5" fmla="*/ 6699738 w 8009792"/>
                <a:gd name="connsiteY5" fmla="*/ 2620108 h 2620108"/>
                <a:gd name="connsiteX6" fmla="*/ 1310054 w 8009792"/>
                <a:gd name="connsiteY6" fmla="*/ 2620108 h 2620108"/>
                <a:gd name="connsiteX7" fmla="*/ 0 w 8009792"/>
                <a:gd name="connsiteY7" fmla="*/ 1310054 h 2620108"/>
                <a:gd name="connsiteX0" fmla="*/ 0 w 8009792"/>
                <a:gd name="connsiteY0" fmla="*/ 1310054 h 2620108"/>
                <a:gd name="connsiteX1" fmla="*/ 1310054 w 8009792"/>
                <a:gd name="connsiteY1" fmla="*/ 0 h 2620108"/>
                <a:gd name="connsiteX2" fmla="*/ 6699738 w 8009792"/>
                <a:gd name="connsiteY2" fmla="*/ 0 h 2620108"/>
                <a:gd name="connsiteX3" fmla="*/ 8009792 w 8009792"/>
                <a:gd name="connsiteY3" fmla="*/ 1310054 h 2620108"/>
                <a:gd name="connsiteX4" fmla="*/ 8009792 w 8009792"/>
                <a:gd name="connsiteY4" fmla="*/ 1310054 h 2620108"/>
                <a:gd name="connsiteX5" fmla="*/ 6699738 w 8009792"/>
                <a:gd name="connsiteY5" fmla="*/ 2620108 h 2620108"/>
                <a:gd name="connsiteX6" fmla="*/ 1310054 w 8009792"/>
                <a:gd name="connsiteY6" fmla="*/ 2620108 h 2620108"/>
                <a:gd name="connsiteX7" fmla="*/ 0 w 8009792"/>
                <a:gd name="connsiteY7" fmla="*/ 1310054 h 2620108"/>
                <a:gd name="connsiteX0" fmla="*/ 0 w 8020273"/>
                <a:gd name="connsiteY0" fmla="*/ 1345224 h 2655278"/>
                <a:gd name="connsiteX1" fmla="*/ 1310054 w 8020273"/>
                <a:gd name="connsiteY1" fmla="*/ 35170 h 2655278"/>
                <a:gd name="connsiteX2" fmla="*/ 7798776 w 8020273"/>
                <a:gd name="connsiteY2" fmla="*/ 0 h 2655278"/>
                <a:gd name="connsiteX3" fmla="*/ 8009792 w 8020273"/>
                <a:gd name="connsiteY3" fmla="*/ 1345224 h 2655278"/>
                <a:gd name="connsiteX4" fmla="*/ 8009792 w 8020273"/>
                <a:gd name="connsiteY4" fmla="*/ 1345224 h 2655278"/>
                <a:gd name="connsiteX5" fmla="*/ 6699738 w 8020273"/>
                <a:gd name="connsiteY5" fmla="*/ 2655278 h 2655278"/>
                <a:gd name="connsiteX6" fmla="*/ 1310054 w 8020273"/>
                <a:gd name="connsiteY6" fmla="*/ 2655278 h 2655278"/>
                <a:gd name="connsiteX7" fmla="*/ 0 w 8020273"/>
                <a:gd name="connsiteY7" fmla="*/ 1345224 h 2655278"/>
                <a:gd name="connsiteX0" fmla="*/ 0 w 8020273"/>
                <a:gd name="connsiteY0" fmla="*/ 1443325 h 2753379"/>
                <a:gd name="connsiteX1" fmla="*/ 1310054 w 8020273"/>
                <a:gd name="connsiteY1" fmla="*/ 133271 h 2753379"/>
                <a:gd name="connsiteX2" fmla="*/ 7798776 w 8020273"/>
                <a:gd name="connsiteY2" fmla="*/ 98101 h 2753379"/>
                <a:gd name="connsiteX3" fmla="*/ 8009792 w 8020273"/>
                <a:gd name="connsiteY3" fmla="*/ 1443325 h 2753379"/>
                <a:gd name="connsiteX4" fmla="*/ 8009792 w 8020273"/>
                <a:gd name="connsiteY4" fmla="*/ 1443325 h 2753379"/>
                <a:gd name="connsiteX5" fmla="*/ 6699738 w 8020273"/>
                <a:gd name="connsiteY5" fmla="*/ 2753379 h 2753379"/>
                <a:gd name="connsiteX6" fmla="*/ 1310054 w 8020273"/>
                <a:gd name="connsiteY6" fmla="*/ 2753379 h 2753379"/>
                <a:gd name="connsiteX7" fmla="*/ 0 w 8020273"/>
                <a:gd name="connsiteY7" fmla="*/ 1443325 h 2753379"/>
                <a:gd name="connsiteX0" fmla="*/ 0 w 8016268"/>
                <a:gd name="connsiteY0" fmla="*/ 1443325 h 2753379"/>
                <a:gd name="connsiteX1" fmla="*/ 1310054 w 8016268"/>
                <a:gd name="connsiteY1" fmla="*/ 133271 h 2753379"/>
                <a:gd name="connsiteX2" fmla="*/ 7798776 w 8016268"/>
                <a:gd name="connsiteY2" fmla="*/ 98101 h 2753379"/>
                <a:gd name="connsiteX3" fmla="*/ 8009792 w 8016268"/>
                <a:gd name="connsiteY3" fmla="*/ 1443325 h 2753379"/>
                <a:gd name="connsiteX4" fmla="*/ 8009792 w 8016268"/>
                <a:gd name="connsiteY4" fmla="*/ 1443325 h 2753379"/>
                <a:gd name="connsiteX5" fmla="*/ 6699738 w 8016268"/>
                <a:gd name="connsiteY5" fmla="*/ 2753379 h 2753379"/>
                <a:gd name="connsiteX6" fmla="*/ 1310054 w 8016268"/>
                <a:gd name="connsiteY6" fmla="*/ 2753379 h 2753379"/>
                <a:gd name="connsiteX7" fmla="*/ 0 w 8016268"/>
                <a:gd name="connsiteY7" fmla="*/ 1443325 h 2753379"/>
                <a:gd name="connsiteX0" fmla="*/ 0 w 8027233"/>
                <a:gd name="connsiteY0" fmla="*/ 1485292 h 2795346"/>
                <a:gd name="connsiteX1" fmla="*/ 1310054 w 8027233"/>
                <a:gd name="connsiteY1" fmla="*/ 175238 h 2795346"/>
                <a:gd name="connsiteX2" fmla="*/ 7833945 w 8027233"/>
                <a:gd name="connsiteY2" fmla="*/ 87314 h 2795346"/>
                <a:gd name="connsiteX3" fmla="*/ 8009792 w 8027233"/>
                <a:gd name="connsiteY3" fmla="*/ 1485292 h 2795346"/>
                <a:gd name="connsiteX4" fmla="*/ 8009792 w 8027233"/>
                <a:gd name="connsiteY4" fmla="*/ 1485292 h 2795346"/>
                <a:gd name="connsiteX5" fmla="*/ 6699738 w 8027233"/>
                <a:gd name="connsiteY5" fmla="*/ 2795346 h 2795346"/>
                <a:gd name="connsiteX6" fmla="*/ 1310054 w 8027233"/>
                <a:gd name="connsiteY6" fmla="*/ 2795346 h 2795346"/>
                <a:gd name="connsiteX7" fmla="*/ 0 w 8027233"/>
                <a:gd name="connsiteY7" fmla="*/ 1485292 h 2795346"/>
                <a:gd name="connsiteX0" fmla="*/ 0 w 8027233"/>
                <a:gd name="connsiteY0" fmla="*/ 1542854 h 2852908"/>
                <a:gd name="connsiteX1" fmla="*/ 1310054 w 8027233"/>
                <a:gd name="connsiteY1" fmla="*/ 232800 h 2852908"/>
                <a:gd name="connsiteX2" fmla="*/ 7833945 w 8027233"/>
                <a:gd name="connsiteY2" fmla="*/ 144876 h 2852908"/>
                <a:gd name="connsiteX3" fmla="*/ 8009792 w 8027233"/>
                <a:gd name="connsiteY3" fmla="*/ 1542854 h 2852908"/>
                <a:gd name="connsiteX4" fmla="*/ 8009792 w 8027233"/>
                <a:gd name="connsiteY4" fmla="*/ 1542854 h 2852908"/>
                <a:gd name="connsiteX5" fmla="*/ 6699738 w 8027233"/>
                <a:gd name="connsiteY5" fmla="*/ 2852908 h 2852908"/>
                <a:gd name="connsiteX6" fmla="*/ 1310054 w 8027233"/>
                <a:gd name="connsiteY6" fmla="*/ 2852908 h 2852908"/>
                <a:gd name="connsiteX7" fmla="*/ 0 w 8027233"/>
                <a:gd name="connsiteY7" fmla="*/ 1542854 h 2852908"/>
                <a:gd name="connsiteX0" fmla="*/ 0 w 8027233"/>
                <a:gd name="connsiteY0" fmla="*/ 1568027 h 2878081"/>
                <a:gd name="connsiteX1" fmla="*/ 1310054 w 8027233"/>
                <a:gd name="connsiteY1" fmla="*/ 257973 h 2878081"/>
                <a:gd name="connsiteX2" fmla="*/ 7833945 w 8027233"/>
                <a:gd name="connsiteY2" fmla="*/ 170049 h 2878081"/>
                <a:gd name="connsiteX3" fmla="*/ 8009792 w 8027233"/>
                <a:gd name="connsiteY3" fmla="*/ 1568027 h 2878081"/>
                <a:gd name="connsiteX4" fmla="*/ 8009792 w 8027233"/>
                <a:gd name="connsiteY4" fmla="*/ 1568027 h 2878081"/>
                <a:gd name="connsiteX5" fmla="*/ 6699738 w 8027233"/>
                <a:gd name="connsiteY5" fmla="*/ 2878081 h 2878081"/>
                <a:gd name="connsiteX6" fmla="*/ 1310054 w 8027233"/>
                <a:gd name="connsiteY6" fmla="*/ 2878081 h 2878081"/>
                <a:gd name="connsiteX7" fmla="*/ 0 w 8027233"/>
                <a:gd name="connsiteY7" fmla="*/ 1568027 h 2878081"/>
                <a:gd name="connsiteX0" fmla="*/ 973 w 7386368"/>
                <a:gd name="connsiteY0" fmla="*/ 1559235 h 2878081"/>
                <a:gd name="connsiteX1" fmla="*/ 669189 w 7386368"/>
                <a:gd name="connsiteY1" fmla="*/ 257973 h 2878081"/>
                <a:gd name="connsiteX2" fmla="*/ 7193080 w 7386368"/>
                <a:gd name="connsiteY2" fmla="*/ 170049 h 2878081"/>
                <a:gd name="connsiteX3" fmla="*/ 7368927 w 7386368"/>
                <a:gd name="connsiteY3" fmla="*/ 1568027 h 2878081"/>
                <a:gd name="connsiteX4" fmla="*/ 7368927 w 7386368"/>
                <a:gd name="connsiteY4" fmla="*/ 1568027 h 2878081"/>
                <a:gd name="connsiteX5" fmla="*/ 6058873 w 7386368"/>
                <a:gd name="connsiteY5" fmla="*/ 2878081 h 2878081"/>
                <a:gd name="connsiteX6" fmla="*/ 669189 w 7386368"/>
                <a:gd name="connsiteY6" fmla="*/ 2878081 h 2878081"/>
                <a:gd name="connsiteX7" fmla="*/ 973 w 7386368"/>
                <a:gd name="connsiteY7" fmla="*/ 1559235 h 2878081"/>
                <a:gd name="connsiteX0" fmla="*/ 0 w 7974480"/>
                <a:gd name="connsiteY0" fmla="*/ 1515273 h 2878081"/>
                <a:gd name="connsiteX1" fmla="*/ 1257301 w 7974480"/>
                <a:gd name="connsiteY1" fmla="*/ 257973 h 2878081"/>
                <a:gd name="connsiteX2" fmla="*/ 7781192 w 7974480"/>
                <a:gd name="connsiteY2" fmla="*/ 170049 h 2878081"/>
                <a:gd name="connsiteX3" fmla="*/ 7957039 w 7974480"/>
                <a:gd name="connsiteY3" fmla="*/ 1568027 h 2878081"/>
                <a:gd name="connsiteX4" fmla="*/ 7957039 w 7974480"/>
                <a:gd name="connsiteY4" fmla="*/ 1568027 h 2878081"/>
                <a:gd name="connsiteX5" fmla="*/ 6646985 w 7974480"/>
                <a:gd name="connsiteY5" fmla="*/ 2878081 h 2878081"/>
                <a:gd name="connsiteX6" fmla="*/ 1257301 w 7974480"/>
                <a:gd name="connsiteY6" fmla="*/ 2878081 h 2878081"/>
                <a:gd name="connsiteX7" fmla="*/ 0 w 7974480"/>
                <a:gd name="connsiteY7" fmla="*/ 1515273 h 2878081"/>
                <a:gd name="connsiteX0" fmla="*/ 801 w 7975281"/>
                <a:gd name="connsiteY0" fmla="*/ 1466794 h 2829602"/>
                <a:gd name="connsiteX1" fmla="*/ 1407571 w 7975281"/>
                <a:gd name="connsiteY1" fmla="*/ 455678 h 2829602"/>
                <a:gd name="connsiteX2" fmla="*/ 7781993 w 7975281"/>
                <a:gd name="connsiteY2" fmla="*/ 121570 h 2829602"/>
                <a:gd name="connsiteX3" fmla="*/ 7957840 w 7975281"/>
                <a:gd name="connsiteY3" fmla="*/ 1519548 h 2829602"/>
                <a:gd name="connsiteX4" fmla="*/ 7957840 w 7975281"/>
                <a:gd name="connsiteY4" fmla="*/ 1519548 h 2829602"/>
                <a:gd name="connsiteX5" fmla="*/ 6647786 w 7975281"/>
                <a:gd name="connsiteY5" fmla="*/ 2829602 h 2829602"/>
                <a:gd name="connsiteX6" fmla="*/ 1258102 w 7975281"/>
                <a:gd name="connsiteY6" fmla="*/ 2829602 h 2829602"/>
                <a:gd name="connsiteX7" fmla="*/ 801 w 7975281"/>
                <a:gd name="connsiteY7" fmla="*/ 1466794 h 2829602"/>
                <a:gd name="connsiteX0" fmla="*/ 801 w 7975281"/>
                <a:gd name="connsiteY0" fmla="*/ 1466794 h 2829602"/>
                <a:gd name="connsiteX1" fmla="*/ 1407571 w 7975281"/>
                <a:gd name="connsiteY1" fmla="*/ 455678 h 2829602"/>
                <a:gd name="connsiteX2" fmla="*/ 7781993 w 7975281"/>
                <a:gd name="connsiteY2" fmla="*/ 121570 h 2829602"/>
                <a:gd name="connsiteX3" fmla="*/ 7957840 w 7975281"/>
                <a:gd name="connsiteY3" fmla="*/ 1519548 h 2829602"/>
                <a:gd name="connsiteX4" fmla="*/ 7957840 w 7975281"/>
                <a:gd name="connsiteY4" fmla="*/ 1519548 h 2829602"/>
                <a:gd name="connsiteX5" fmla="*/ 6647786 w 7975281"/>
                <a:gd name="connsiteY5" fmla="*/ 2829602 h 2829602"/>
                <a:gd name="connsiteX6" fmla="*/ 1258102 w 7975281"/>
                <a:gd name="connsiteY6" fmla="*/ 2829602 h 2829602"/>
                <a:gd name="connsiteX7" fmla="*/ 801 w 7975281"/>
                <a:gd name="connsiteY7" fmla="*/ 1466794 h 2829602"/>
                <a:gd name="connsiteX0" fmla="*/ 801 w 7975281"/>
                <a:gd name="connsiteY0" fmla="*/ 1414401 h 2777209"/>
                <a:gd name="connsiteX1" fmla="*/ 1407571 w 7975281"/>
                <a:gd name="connsiteY1" fmla="*/ 403285 h 2777209"/>
                <a:gd name="connsiteX2" fmla="*/ 7781993 w 7975281"/>
                <a:gd name="connsiteY2" fmla="*/ 69177 h 2777209"/>
                <a:gd name="connsiteX3" fmla="*/ 7957840 w 7975281"/>
                <a:gd name="connsiteY3" fmla="*/ 1467155 h 2777209"/>
                <a:gd name="connsiteX4" fmla="*/ 7957840 w 7975281"/>
                <a:gd name="connsiteY4" fmla="*/ 1467155 h 2777209"/>
                <a:gd name="connsiteX5" fmla="*/ 6647786 w 7975281"/>
                <a:gd name="connsiteY5" fmla="*/ 2777209 h 2777209"/>
                <a:gd name="connsiteX6" fmla="*/ 1258102 w 7975281"/>
                <a:gd name="connsiteY6" fmla="*/ 2777209 h 2777209"/>
                <a:gd name="connsiteX7" fmla="*/ 801 w 7975281"/>
                <a:gd name="connsiteY7" fmla="*/ 1414401 h 2777209"/>
                <a:gd name="connsiteX0" fmla="*/ 801 w 7975281"/>
                <a:gd name="connsiteY0" fmla="*/ 1465664 h 2828472"/>
                <a:gd name="connsiteX1" fmla="*/ 1407571 w 7975281"/>
                <a:gd name="connsiteY1" fmla="*/ 454548 h 2828472"/>
                <a:gd name="connsiteX2" fmla="*/ 7781993 w 7975281"/>
                <a:gd name="connsiteY2" fmla="*/ 120440 h 2828472"/>
                <a:gd name="connsiteX3" fmla="*/ 7957840 w 7975281"/>
                <a:gd name="connsiteY3" fmla="*/ 1518418 h 2828472"/>
                <a:gd name="connsiteX4" fmla="*/ 7957840 w 7975281"/>
                <a:gd name="connsiteY4" fmla="*/ 1518418 h 2828472"/>
                <a:gd name="connsiteX5" fmla="*/ 6647786 w 7975281"/>
                <a:gd name="connsiteY5" fmla="*/ 2828472 h 2828472"/>
                <a:gd name="connsiteX6" fmla="*/ 1258102 w 7975281"/>
                <a:gd name="connsiteY6" fmla="*/ 2828472 h 2828472"/>
                <a:gd name="connsiteX7" fmla="*/ 801 w 7975281"/>
                <a:gd name="connsiteY7" fmla="*/ 1465664 h 2828472"/>
                <a:gd name="connsiteX0" fmla="*/ 2208 w 7976688"/>
                <a:gd name="connsiteY0" fmla="*/ 1465664 h 2828472"/>
                <a:gd name="connsiteX1" fmla="*/ 1408978 w 7976688"/>
                <a:gd name="connsiteY1" fmla="*/ 454548 h 2828472"/>
                <a:gd name="connsiteX2" fmla="*/ 7783400 w 7976688"/>
                <a:gd name="connsiteY2" fmla="*/ 120440 h 2828472"/>
                <a:gd name="connsiteX3" fmla="*/ 7959247 w 7976688"/>
                <a:gd name="connsiteY3" fmla="*/ 1518418 h 2828472"/>
                <a:gd name="connsiteX4" fmla="*/ 7959247 w 7976688"/>
                <a:gd name="connsiteY4" fmla="*/ 1518418 h 2828472"/>
                <a:gd name="connsiteX5" fmla="*/ 6649193 w 7976688"/>
                <a:gd name="connsiteY5" fmla="*/ 2828472 h 2828472"/>
                <a:gd name="connsiteX6" fmla="*/ 1259509 w 7976688"/>
                <a:gd name="connsiteY6" fmla="*/ 2828472 h 2828472"/>
                <a:gd name="connsiteX7" fmla="*/ 2208 w 7976688"/>
                <a:gd name="connsiteY7" fmla="*/ 1465664 h 2828472"/>
                <a:gd name="connsiteX0" fmla="*/ 16485 w 7990965"/>
                <a:gd name="connsiteY0" fmla="*/ 1465664 h 2828472"/>
                <a:gd name="connsiteX1" fmla="*/ 1423255 w 7990965"/>
                <a:gd name="connsiteY1" fmla="*/ 454548 h 2828472"/>
                <a:gd name="connsiteX2" fmla="*/ 7797677 w 7990965"/>
                <a:gd name="connsiteY2" fmla="*/ 120440 h 2828472"/>
                <a:gd name="connsiteX3" fmla="*/ 7973524 w 7990965"/>
                <a:gd name="connsiteY3" fmla="*/ 1518418 h 2828472"/>
                <a:gd name="connsiteX4" fmla="*/ 7973524 w 7990965"/>
                <a:gd name="connsiteY4" fmla="*/ 1518418 h 2828472"/>
                <a:gd name="connsiteX5" fmla="*/ 6663470 w 7990965"/>
                <a:gd name="connsiteY5" fmla="*/ 2828472 h 2828472"/>
                <a:gd name="connsiteX6" fmla="*/ 1273786 w 7990965"/>
                <a:gd name="connsiteY6" fmla="*/ 2828472 h 2828472"/>
                <a:gd name="connsiteX7" fmla="*/ 16485 w 7990965"/>
                <a:gd name="connsiteY7" fmla="*/ 1465664 h 2828472"/>
                <a:gd name="connsiteX0" fmla="*/ 16485 w 7990965"/>
                <a:gd name="connsiteY0" fmla="*/ 1465664 h 2828472"/>
                <a:gd name="connsiteX1" fmla="*/ 1423255 w 7990965"/>
                <a:gd name="connsiteY1" fmla="*/ 454548 h 2828472"/>
                <a:gd name="connsiteX2" fmla="*/ 7797677 w 7990965"/>
                <a:gd name="connsiteY2" fmla="*/ 120440 h 2828472"/>
                <a:gd name="connsiteX3" fmla="*/ 7973524 w 7990965"/>
                <a:gd name="connsiteY3" fmla="*/ 1518418 h 2828472"/>
                <a:gd name="connsiteX4" fmla="*/ 7973524 w 7990965"/>
                <a:gd name="connsiteY4" fmla="*/ 1518418 h 2828472"/>
                <a:gd name="connsiteX5" fmla="*/ 6663470 w 7990965"/>
                <a:gd name="connsiteY5" fmla="*/ 2828472 h 2828472"/>
                <a:gd name="connsiteX6" fmla="*/ 1273786 w 7990965"/>
                <a:gd name="connsiteY6" fmla="*/ 2828472 h 2828472"/>
                <a:gd name="connsiteX7" fmla="*/ 16485 w 7990965"/>
                <a:gd name="connsiteY7" fmla="*/ 1465664 h 2828472"/>
                <a:gd name="connsiteX0" fmla="*/ 5375 w 7979855"/>
                <a:gd name="connsiteY0" fmla="*/ 1465664 h 2828472"/>
                <a:gd name="connsiteX1" fmla="*/ 1412145 w 7979855"/>
                <a:gd name="connsiteY1" fmla="*/ 454548 h 2828472"/>
                <a:gd name="connsiteX2" fmla="*/ 7786567 w 7979855"/>
                <a:gd name="connsiteY2" fmla="*/ 120440 h 2828472"/>
                <a:gd name="connsiteX3" fmla="*/ 7962414 w 7979855"/>
                <a:gd name="connsiteY3" fmla="*/ 1518418 h 2828472"/>
                <a:gd name="connsiteX4" fmla="*/ 7962414 w 7979855"/>
                <a:gd name="connsiteY4" fmla="*/ 1518418 h 2828472"/>
                <a:gd name="connsiteX5" fmla="*/ 6652360 w 7979855"/>
                <a:gd name="connsiteY5" fmla="*/ 2828472 h 2828472"/>
                <a:gd name="connsiteX6" fmla="*/ 1262676 w 7979855"/>
                <a:gd name="connsiteY6" fmla="*/ 2828472 h 2828472"/>
                <a:gd name="connsiteX7" fmla="*/ 5375 w 7979855"/>
                <a:gd name="connsiteY7" fmla="*/ 1465664 h 2828472"/>
                <a:gd name="connsiteX0" fmla="*/ 5375 w 7979855"/>
                <a:gd name="connsiteY0" fmla="*/ 1465664 h 2828472"/>
                <a:gd name="connsiteX1" fmla="*/ 1412145 w 7979855"/>
                <a:gd name="connsiteY1" fmla="*/ 454548 h 2828472"/>
                <a:gd name="connsiteX2" fmla="*/ 7786567 w 7979855"/>
                <a:gd name="connsiteY2" fmla="*/ 120440 h 2828472"/>
                <a:gd name="connsiteX3" fmla="*/ 7962414 w 7979855"/>
                <a:gd name="connsiteY3" fmla="*/ 1518418 h 2828472"/>
                <a:gd name="connsiteX4" fmla="*/ 7962414 w 7979855"/>
                <a:gd name="connsiteY4" fmla="*/ 1518418 h 2828472"/>
                <a:gd name="connsiteX5" fmla="*/ 6652360 w 7979855"/>
                <a:gd name="connsiteY5" fmla="*/ 2828472 h 2828472"/>
                <a:gd name="connsiteX6" fmla="*/ 1262676 w 7979855"/>
                <a:gd name="connsiteY6" fmla="*/ 2828472 h 2828472"/>
                <a:gd name="connsiteX7" fmla="*/ 5375 w 7979855"/>
                <a:gd name="connsiteY7" fmla="*/ 1465664 h 2828472"/>
                <a:gd name="connsiteX0" fmla="*/ 2442 w 7976922"/>
                <a:gd name="connsiteY0" fmla="*/ 1465664 h 2828472"/>
                <a:gd name="connsiteX1" fmla="*/ 1409212 w 7976922"/>
                <a:gd name="connsiteY1" fmla="*/ 454548 h 2828472"/>
                <a:gd name="connsiteX2" fmla="*/ 7783634 w 7976922"/>
                <a:gd name="connsiteY2" fmla="*/ 120440 h 2828472"/>
                <a:gd name="connsiteX3" fmla="*/ 7959481 w 7976922"/>
                <a:gd name="connsiteY3" fmla="*/ 1518418 h 2828472"/>
                <a:gd name="connsiteX4" fmla="*/ 7959481 w 7976922"/>
                <a:gd name="connsiteY4" fmla="*/ 1518418 h 2828472"/>
                <a:gd name="connsiteX5" fmla="*/ 6649427 w 7976922"/>
                <a:gd name="connsiteY5" fmla="*/ 2828472 h 2828472"/>
                <a:gd name="connsiteX6" fmla="*/ 1259743 w 7976922"/>
                <a:gd name="connsiteY6" fmla="*/ 2828472 h 2828472"/>
                <a:gd name="connsiteX7" fmla="*/ 2442 w 7976922"/>
                <a:gd name="connsiteY7" fmla="*/ 1465664 h 2828472"/>
                <a:gd name="connsiteX0" fmla="*/ 3571 w 7978051"/>
                <a:gd name="connsiteY0" fmla="*/ 1465664 h 2828472"/>
                <a:gd name="connsiteX1" fmla="*/ 1410341 w 7978051"/>
                <a:gd name="connsiteY1" fmla="*/ 454548 h 2828472"/>
                <a:gd name="connsiteX2" fmla="*/ 7784763 w 7978051"/>
                <a:gd name="connsiteY2" fmla="*/ 120440 h 2828472"/>
                <a:gd name="connsiteX3" fmla="*/ 7960610 w 7978051"/>
                <a:gd name="connsiteY3" fmla="*/ 1518418 h 2828472"/>
                <a:gd name="connsiteX4" fmla="*/ 7960610 w 7978051"/>
                <a:gd name="connsiteY4" fmla="*/ 1518418 h 2828472"/>
                <a:gd name="connsiteX5" fmla="*/ 6650556 w 7978051"/>
                <a:gd name="connsiteY5" fmla="*/ 2828472 h 2828472"/>
                <a:gd name="connsiteX6" fmla="*/ 1260872 w 7978051"/>
                <a:gd name="connsiteY6" fmla="*/ 2828472 h 2828472"/>
                <a:gd name="connsiteX7" fmla="*/ 3571 w 7978051"/>
                <a:gd name="connsiteY7" fmla="*/ 1465664 h 2828472"/>
                <a:gd name="connsiteX0" fmla="*/ 3571 w 7978051"/>
                <a:gd name="connsiteY0" fmla="*/ 1465664 h 2828472"/>
                <a:gd name="connsiteX1" fmla="*/ 1410341 w 7978051"/>
                <a:gd name="connsiteY1" fmla="*/ 454548 h 2828472"/>
                <a:gd name="connsiteX2" fmla="*/ 7784763 w 7978051"/>
                <a:gd name="connsiteY2" fmla="*/ 120440 h 2828472"/>
                <a:gd name="connsiteX3" fmla="*/ 7960610 w 7978051"/>
                <a:gd name="connsiteY3" fmla="*/ 1518418 h 2828472"/>
                <a:gd name="connsiteX4" fmla="*/ 7960610 w 7978051"/>
                <a:gd name="connsiteY4" fmla="*/ 1518418 h 2828472"/>
                <a:gd name="connsiteX5" fmla="*/ 6650556 w 7978051"/>
                <a:gd name="connsiteY5" fmla="*/ 2828472 h 2828472"/>
                <a:gd name="connsiteX6" fmla="*/ 1260872 w 7978051"/>
                <a:gd name="connsiteY6" fmla="*/ 2828472 h 2828472"/>
                <a:gd name="connsiteX7" fmla="*/ 3571 w 7978051"/>
                <a:gd name="connsiteY7" fmla="*/ 1465664 h 2828472"/>
                <a:gd name="connsiteX0" fmla="*/ 3310 w 7977790"/>
                <a:gd name="connsiteY0" fmla="*/ 1465664 h 2828472"/>
                <a:gd name="connsiteX1" fmla="*/ 1410080 w 7977790"/>
                <a:gd name="connsiteY1" fmla="*/ 454548 h 2828472"/>
                <a:gd name="connsiteX2" fmla="*/ 7784502 w 7977790"/>
                <a:gd name="connsiteY2" fmla="*/ 120440 h 2828472"/>
                <a:gd name="connsiteX3" fmla="*/ 7960349 w 7977790"/>
                <a:gd name="connsiteY3" fmla="*/ 1518418 h 2828472"/>
                <a:gd name="connsiteX4" fmla="*/ 7960349 w 7977790"/>
                <a:gd name="connsiteY4" fmla="*/ 1518418 h 2828472"/>
                <a:gd name="connsiteX5" fmla="*/ 6650295 w 7977790"/>
                <a:gd name="connsiteY5" fmla="*/ 2828472 h 2828472"/>
                <a:gd name="connsiteX6" fmla="*/ 1339742 w 7977790"/>
                <a:gd name="connsiteY6" fmla="*/ 2696587 h 2828472"/>
                <a:gd name="connsiteX7" fmla="*/ 3310 w 7977790"/>
                <a:gd name="connsiteY7" fmla="*/ 1465664 h 2828472"/>
                <a:gd name="connsiteX0" fmla="*/ 3833 w 7978313"/>
                <a:gd name="connsiteY0" fmla="*/ 1465664 h 2828472"/>
                <a:gd name="connsiteX1" fmla="*/ 1410603 w 7978313"/>
                <a:gd name="connsiteY1" fmla="*/ 454548 h 2828472"/>
                <a:gd name="connsiteX2" fmla="*/ 7785025 w 7978313"/>
                <a:gd name="connsiteY2" fmla="*/ 120440 h 2828472"/>
                <a:gd name="connsiteX3" fmla="*/ 7960872 w 7978313"/>
                <a:gd name="connsiteY3" fmla="*/ 1518418 h 2828472"/>
                <a:gd name="connsiteX4" fmla="*/ 7960872 w 7978313"/>
                <a:gd name="connsiteY4" fmla="*/ 1518418 h 2828472"/>
                <a:gd name="connsiteX5" fmla="*/ 6650818 w 7978313"/>
                <a:gd name="connsiteY5" fmla="*/ 2828472 h 2828472"/>
                <a:gd name="connsiteX6" fmla="*/ 1340265 w 7978313"/>
                <a:gd name="connsiteY6" fmla="*/ 2696587 h 2828472"/>
                <a:gd name="connsiteX7" fmla="*/ 3833 w 7978313"/>
                <a:gd name="connsiteY7" fmla="*/ 1465664 h 2828472"/>
                <a:gd name="connsiteX0" fmla="*/ 3833 w 7978313"/>
                <a:gd name="connsiteY0" fmla="*/ 1465664 h 2828472"/>
                <a:gd name="connsiteX1" fmla="*/ 1410603 w 7978313"/>
                <a:gd name="connsiteY1" fmla="*/ 454548 h 2828472"/>
                <a:gd name="connsiteX2" fmla="*/ 7785025 w 7978313"/>
                <a:gd name="connsiteY2" fmla="*/ 120440 h 2828472"/>
                <a:gd name="connsiteX3" fmla="*/ 7960872 w 7978313"/>
                <a:gd name="connsiteY3" fmla="*/ 1518418 h 2828472"/>
                <a:gd name="connsiteX4" fmla="*/ 7960872 w 7978313"/>
                <a:gd name="connsiteY4" fmla="*/ 1518418 h 2828472"/>
                <a:gd name="connsiteX5" fmla="*/ 6650818 w 7978313"/>
                <a:gd name="connsiteY5" fmla="*/ 2828472 h 2828472"/>
                <a:gd name="connsiteX6" fmla="*/ 1340265 w 7978313"/>
                <a:gd name="connsiteY6" fmla="*/ 2696587 h 2828472"/>
                <a:gd name="connsiteX7" fmla="*/ 3833 w 7978313"/>
                <a:gd name="connsiteY7" fmla="*/ 1465664 h 2828472"/>
                <a:gd name="connsiteX0" fmla="*/ 3833 w 7978313"/>
                <a:gd name="connsiteY0" fmla="*/ 1465664 h 2828568"/>
                <a:gd name="connsiteX1" fmla="*/ 1410603 w 7978313"/>
                <a:gd name="connsiteY1" fmla="*/ 454548 h 2828568"/>
                <a:gd name="connsiteX2" fmla="*/ 7785025 w 7978313"/>
                <a:gd name="connsiteY2" fmla="*/ 120440 h 2828568"/>
                <a:gd name="connsiteX3" fmla="*/ 7960872 w 7978313"/>
                <a:gd name="connsiteY3" fmla="*/ 1518418 h 2828568"/>
                <a:gd name="connsiteX4" fmla="*/ 7960872 w 7978313"/>
                <a:gd name="connsiteY4" fmla="*/ 1518418 h 2828568"/>
                <a:gd name="connsiteX5" fmla="*/ 6650818 w 7978313"/>
                <a:gd name="connsiteY5" fmla="*/ 2828472 h 2828568"/>
                <a:gd name="connsiteX6" fmla="*/ 1340265 w 7978313"/>
                <a:gd name="connsiteY6" fmla="*/ 2696587 h 2828568"/>
                <a:gd name="connsiteX7" fmla="*/ 3833 w 7978313"/>
                <a:gd name="connsiteY7" fmla="*/ 1465664 h 2828568"/>
                <a:gd name="connsiteX0" fmla="*/ 3833 w 7978313"/>
                <a:gd name="connsiteY0" fmla="*/ 1465664 h 2828472"/>
                <a:gd name="connsiteX1" fmla="*/ 1410603 w 7978313"/>
                <a:gd name="connsiteY1" fmla="*/ 454548 h 2828472"/>
                <a:gd name="connsiteX2" fmla="*/ 7785025 w 7978313"/>
                <a:gd name="connsiteY2" fmla="*/ 120440 h 2828472"/>
                <a:gd name="connsiteX3" fmla="*/ 7960872 w 7978313"/>
                <a:gd name="connsiteY3" fmla="*/ 1518418 h 2828472"/>
                <a:gd name="connsiteX4" fmla="*/ 7960872 w 7978313"/>
                <a:gd name="connsiteY4" fmla="*/ 1518418 h 2828472"/>
                <a:gd name="connsiteX5" fmla="*/ 6650818 w 7978313"/>
                <a:gd name="connsiteY5" fmla="*/ 2828472 h 2828472"/>
                <a:gd name="connsiteX6" fmla="*/ 1340265 w 7978313"/>
                <a:gd name="connsiteY6" fmla="*/ 2696587 h 2828472"/>
                <a:gd name="connsiteX7" fmla="*/ 3833 w 7978313"/>
                <a:gd name="connsiteY7" fmla="*/ 1465664 h 2828472"/>
                <a:gd name="connsiteX0" fmla="*/ 3833 w 7978313"/>
                <a:gd name="connsiteY0" fmla="*/ 1465664 h 2819679"/>
                <a:gd name="connsiteX1" fmla="*/ 1410603 w 7978313"/>
                <a:gd name="connsiteY1" fmla="*/ 454548 h 2819679"/>
                <a:gd name="connsiteX2" fmla="*/ 7785025 w 7978313"/>
                <a:gd name="connsiteY2" fmla="*/ 120440 h 2819679"/>
                <a:gd name="connsiteX3" fmla="*/ 7960872 w 7978313"/>
                <a:gd name="connsiteY3" fmla="*/ 1518418 h 2819679"/>
                <a:gd name="connsiteX4" fmla="*/ 7960872 w 7978313"/>
                <a:gd name="connsiteY4" fmla="*/ 1518418 h 2819679"/>
                <a:gd name="connsiteX5" fmla="*/ 6114487 w 7978313"/>
                <a:gd name="connsiteY5" fmla="*/ 2819679 h 2819679"/>
                <a:gd name="connsiteX6" fmla="*/ 1340265 w 7978313"/>
                <a:gd name="connsiteY6" fmla="*/ 2696587 h 2819679"/>
                <a:gd name="connsiteX7" fmla="*/ 3833 w 7978313"/>
                <a:gd name="connsiteY7" fmla="*/ 1465664 h 2819679"/>
                <a:gd name="connsiteX0" fmla="*/ 3833 w 7978313"/>
                <a:gd name="connsiteY0" fmla="*/ 1465664 h 2819679"/>
                <a:gd name="connsiteX1" fmla="*/ 1410603 w 7978313"/>
                <a:gd name="connsiteY1" fmla="*/ 454548 h 2819679"/>
                <a:gd name="connsiteX2" fmla="*/ 7785025 w 7978313"/>
                <a:gd name="connsiteY2" fmla="*/ 120440 h 2819679"/>
                <a:gd name="connsiteX3" fmla="*/ 7960872 w 7978313"/>
                <a:gd name="connsiteY3" fmla="*/ 1518418 h 2819679"/>
                <a:gd name="connsiteX4" fmla="*/ 6114487 w 7978313"/>
                <a:gd name="connsiteY4" fmla="*/ 2819679 h 2819679"/>
                <a:gd name="connsiteX5" fmla="*/ 1340265 w 7978313"/>
                <a:gd name="connsiteY5" fmla="*/ 2696587 h 2819679"/>
                <a:gd name="connsiteX6" fmla="*/ 3833 w 7978313"/>
                <a:gd name="connsiteY6" fmla="*/ 1465664 h 2819679"/>
                <a:gd name="connsiteX0" fmla="*/ 3833 w 7857977"/>
                <a:gd name="connsiteY0" fmla="*/ 1465664 h 2819679"/>
                <a:gd name="connsiteX1" fmla="*/ 1410603 w 7857977"/>
                <a:gd name="connsiteY1" fmla="*/ 454548 h 2819679"/>
                <a:gd name="connsiteX2" fmla="*/ 7785025 w 7857977"/>
                <a:gd name="connsiteY2" fmla="*/ 120440 h 2819679"/>
                <a:gd name="connsiteX3" fmla="*/ 7468502 w 7857977"/>
                <a:gd name="connsiteY3" fmla="*/ 1351364 h 2819679"/>
                <a:gd name="connsiteX4" fmla="*/ 6114487 w 7857977"/>
                <a:gd name="connsiteY4" fmla="*/ 2819679 h 2819679"/>
                <a:gd name="connsiteX5" fmla="*/ 1340265 w 7857977"/>
                <a:gd name="connsiteY5" fmla="*/ 2696587 h 2819679"/>
                <a:gd name="connsiteX6" fmla="*/ 3833 w 7857977"/>
                <a:gd name="connsiteY6" fmla="*/ 1465664 h 2819679"/>
                <a:gd name="connsiteX0" fmla="*/ 3833 w 7942554"/>
                <a:gd name="connsiteY0" fmla="*/ 1465664 h 2819679"/>
                <a:gd name="connsiteX1" fmla="*/ 1410603 w 7942554"/>
                <a:gd name="connsiteY1" fmla="*/ 454548 h 2819679"/>
                <a:gd name="connsiteX2" fmla="*/ 7785025 w 7942554"/>
                <a:gd name="connsiteY2" fmla="*/ 120440 h 2819679"/>
                <a:gd name="connsiteX3" fmla="*/ 7468502 w 7942554"/>
                <a:gd name="connsiteY3" fmla="*/ 1351364 h 2819679"/>
                <a:gd name="connsiteX4" fmla="*/ 6114487 w 7942554"/>
                <a:gd name="connsiteY4" fmla="*/ 2819679 h 2819679"/>
                <a:gd name="connsiteX5" fmla="*/ 1340265 w 7942554"/>
                <a:gd name="connsiteY5" fmla="*/ 2696587 h 2819679"/>
                <a:gd name="connsiteX6" fmla="*/ 3833 w 7942554"/>
                <a:gd name="connsiteY6" fmla="*/ 1465664 h 2819679"/>
                <a:gd name="connsiteX0" fmla="*/ 3833 w 7942554"/>
                <a:gd name="connsiteY0" fmla="*/ 1476600 h 2830615"/>
                <a:gd name="connsiteX1" fmla="*/ 1410603 w 7942554"/>
                <a:gd name="connsiteY1" fmla="*/ 465484 h 2830615"/>
                <a:gd name="connsiteX2" fmla="*/ 7785025 w 7942554"/>
                <a:gd name="connsiteY2" fmla="*/ 131376 h 2830615"/>
                <a:gd name="connsiteX3" fmla="*/ 7468502 w 7942554"/>
                <a:gd name="connsiteY3" fmla="*/ 1362300 h 2830615"/>
                <a:gd name="connsiteX4" fmla="*/ 6114487 w 7942554"/>
                <a:gd name="connsiteY4" fmla="*/ 2830615 h 2830615"/>
                <a:gd name="connsiteX5" fmla="*/ 1340265 w 7942554"/>
                <a:gd name="connsiteY5" fmla="*/ 2707523 h 2830615"/>
                <a:gd name="connsiteX6" fmla="*/ 3833 w 7942554"/>
                <a:gd name="connsiteY6" fmla="*/ 1476600 h 2830615"/>
                <a:gd name="connsiteX0" fmla="*/ 3833 w 7937110"/>
                <a:gd name="connsiteY0" fmla="*/ 1476600 h 2830615"/>
                <a:gd name="connsiteX1" fmla="*/ 1410603 w 7937110"/>
                <a:gd name="connsiteY1" fmla="*/ 465484 h 2830615"/>
                <a:gd name="connsiteX2" fmla="*/ 7785025 w 7937110"/>
                <a:gd name="connsiteY2" fmla="*/ 131376 h 2830615"/>
                <a:gd name="connsiteX3" fmla="*/ 7450917 w 7937110"/>
                <a:gd name="connsiteY3" fmla="*/ 1362300 h 2830615"/>
                <a:gd name="connsiteX4" fmla="*/ 6114487 w 7937110"/>
                <a:gd name="connsiteY4" fmla="*/ 2830615 h 2830615"/>
                <a:gd name="connsiteX5" fmla="*/ 1340265 w 7937110"/>
                <a:gd name="connsiteY5" fmla="*/ 2707523 h 2830615"/>
                <a:gd name="connsiteX6" fmla="*/ 3833 w 7937110"/>
                <a:gd name="connsiteY6" fmla="*/ 1476600 h 2830615"/>
                <a:gd name="connsiteX0" fmla="*/ 3833 w 7907545"/>
                <a:gd name="connsiteY0" fmla="*/ 1476600 h 2830615"/>
                <a:gd name="connsiteX1" fmla="*/ 1410603 w 7907545"/>
                <a:gd name="connsiteY1" fmla="*/ 465484 h 2830615"/>
                <a:gd name="connsiteX2" fmla="*/ 7785025 w 7907545"/>
                <a:gd name="connsiteY2" fmla="*/ 131376 h 2830615"/>
                <a:gd name="connsiteX3" fmla="*/ 7336617 w 7907545"/>
                <a:gd name="connsiteY3" fmla="*/ 1318338 h 2830615"/>
                <a:gd name="connsiteX4" fmla="*/ 6114487 w 7907545"/>
                <a:gd name="connsiteY4" fmla="*/ 2830615 h 2830615"/>
                <a:gd name="connsiteX5" fmla="*/ 1340265 w 7907545"/>
                <a:gd name="connsiteY5" fmla="*/ 2707523 h 2830615"/>
                <a:gd name="connsiteX6" fmla="*/ 3833 w 7907545"/>
                <a:gd name="connsiteY6" fmla="*/ 1476600 h 2830615"/>
                <a:gd name="connsiteX0" fmla="*/ 3833 w 7907545"/>
                <a:gd name="connsiteY0" fmla="*/ 1476600 h 2730117"/>
                <a:gd name="connsiteX1" fmla="*/ 1410603 w 7907545"/>
                <a:gd name="connsiteY1" fmla="*/ 465484 h 2730117"/>
                <a:gd name="connsiteX2" fmla="*/ 7785025 w 7907545"/>
                <a:gd name="connsiteY2" fmla="*/ 131376 h 2730117"/>
                <a:gd name="connsiteX3" fmla="*/ 7336617 w 7907545"/>
                <a:gd name="connsiteY3" fmla="*/ 1318338 h 2730117"/>
                <a:gd name="connsiteX4" fmla="*/ 6140864 w 7907545"/>
                <a:gd name="connsiteY4" fmla="*/ 2452545 h 2730117"/>
                <a:gd name="connsiteX5" fmla="*/ 1340265 w 7907545"/>
                <a:gd name="connsiteY5" fmla="*/ 2707523 h 2730117"/>
                <a:gd name="connsiteX6" fmla="*/ 3833 w 7907545"/>
                <a:gd name="connsiteY6" fmla="*/ 1476600 h 2730117"/>
                <a:gd name="connsiteX0" fmla="*/ 3833 w 7907545"/>
                <a:gd name="connsiteY0" fmla="*/ 1476600 h 2822696"/>
                <a:gd name="connsiteX1" fmla="*/ 1410603 w 7907545"/>
                <a:gd name="connsiteY1" fmla="*/ 465484 h 2822696"/>
                <a:gd name="connsiteX2" fmla="*/ 7785025 w 7907545"/>
                <a:gd name="connsiteY2" fmla="*/ 131376 h 2822696"/>
                <a:gd name="connsiteX3" fmla="*/ 7336617 w 7907545"/>
                <a:gd name="connsiteY3" fmla="*/ 1318338 h 2822696"/>
                <a:gd name="connsiteX4" fmla="*/ 6140864 w 7907545"/>
                <a:gd name="connsiteY4" fmla="*/ 2452545 h 2822696"/>
                <a:gd name="connsiteX5" fmla="*/ 1340265 w 7907545"/>
                <a:gd name="connsiteY5" fmla="*/ 2707523 h 2822696"/>
                <a:gd name="connsiteX6" fmla="*/ 3833 w 7907545"/>
                <a:gd name="connsiteY6" fmla="*/ 1476600 h 2822696"/>
                <a:gd name="connsiteX0" fmla="*/ 3833 w 7907545"/>
                <a:gd name="connsiteY0" fmla="*/ 1476600 h 2798682"/>
                <a:gd name="connsiteX1" fmla="*/ 1410603 w 7907545"/>
                <a:gd name="connsiteY1" fmla="*/ 465484 h 2798682"/>
                <a:gd name="connsiteX2" fmla="*/ 7785025 w 7907545"/>
                <a:gd name="connsiteY2" fmla="*/ 131376 h 2798682"/>
                <a:gd name="connsiteX3" fmla="*/ 7336617 w 7907545"/>
                <a:gd name="connsiteY3" fmla="*/ 1318338 h 2798682"/>
                <a:gd name="connsiteX4" fmla="*/ 6237579 w 7907545"/>
                <a:gd name="connsiteY4" fmla="*/ 2390999 h 2798682"/>
                <a:gd name="connsiteX5" fmla="*/ 1340265 w 7907545"/>
                <a:gd name="connsiteY5" fmla="*/ 2707523 h 2798682"/>
                <a:gd name="connsiteX6" fmla="*/ 3833 w 7907545"/>
                <a:gd name="connsiteY6" fmla="*/ 1476600 h 2798682"/>
                <a:gd name="connsiteX0" fmla="*/ 3833 w 7907545"/>
                <a:gd name="connsiteY0" fmla="*/ 1476600 h 2798682"/>
                <a:gd name="connsiteX1" fmla="*/ 1410603 w 7907545"/>
                <a:gd name="connsiteY1" fmla="*/ 465484 h 2798682"/>
                <a:gd name="connsiteX2" fmla="*/ 7785025 w 7907545"/>
                <a:gd name="connsiteY2" fmla="*/ 131376 h 2798682"/>
                <a:gd name="connsiteX3" fmla="*/ 7336617 w 7907545"/>
                <a:gd name="connsiteY3" fmla="*/ 1318338 h 2798682"/>
                <a:gd name="connsiteX4" fmla="*/ 6237579 w 7907545"/>
                <a:gd name="connsiteY4" fmla="*/ 2390999 h 2798682"/>
                <a:gd name="connsiteX5" fmla="*/ 1340265 w 7907545"/>
                <a:gd name="connsiteY5" fmla="*/ 2707523 h 2798682"/>
                <a:gd name="connsiteX6" fmla="*/ 3833 w 7907545"/>
                <a:gd name="connsiteY6" fmla="*/ 1476600 h 2798682"/>
                <a:gd name="connsiteX0" fmla="*/ 3833 w 7907545"/>
                <a:gd name="connsiteY0" fmla="*/ 1476600 h 2798682"/>
                <a:gd name="connsiteX1" fmla="*/ 1410603 w 7907545"/>
                <a:gd name="connsiteY1" fmla="*/ 465484 h 2798682"/>
                <a:gd name="connsiteX2" fmla="*/ 7785025 w 7907545"/>
                <a:gd name="connsiteY2" fmla="*/ 131376 h 2798682"/>
                <a:gd name="connsiteX3" fmla="*/ 7336617 w 7907545"/>
                <a:gd name="connsiteY3" fmla="*/ 1318338 h 2798682"/>
                <a:gd name="connsiteX4" fmla="*/ 6237579 w 7907545"/>
                <a:gd name="connsiteY4" fmla="*/ 2390999 h 2798682"/>
                <a:gd name="connsiteX5" fmla="*/ 1340265 w 7907545"/>
                <a:gd name="connsiteY5" fmla="*/ 2707523 h 2798682"/>
                <a:gd name="connsiteX6" fmla="*/ 3833 w 7907545"/>
                <a:gd name="connsiteY6" fmla="*/ 1476600 h 2798682"/>
                <a:gd name="connsiteX0" fmla="*/ 1342 w 7905054"/>
                <a:gd name="connsiteY0" fmla="*/ 1476600 h 2798682"/>
                <a:gd name="connsiteX1" fmla="*/ 1408112 w 7905054"/>
                <a:gd name="connsiteY1" fmla="*/ 465484 h 2798682"/>
                <a:gd name="connsiteX2" fmla="*/ 7782534 w 7905054"/>
                <a:gd name="connsiteY2" fmla="*/ 131376 h 2798682"/>
                <a:gd name="connsiteX3" fmla="*/ 7334126 w 7905054"/>
                <a:gd name="connsiteY3" fmla="*/ 1318338 h 2798682"/>
                <a:gd name="connsiteX4" fmla="*/ 6235088 w 7905054"/>
                <a:gd name="connsiteY4" fmla="*/ 2390999 h 2798682"/>
                <a:gd name="connsiteX5" fmla="*/ 1337774 w 7905054"/>
                <a:gd name="connsiteY5" fmla="*/ 2707523 h 2798682"/>
                <a:gd name="connsiteX6" fmla="*/ 1342 w 7905054"/>
                <a:gd name="connsiteY6" fmla="*/ 1476600 h 2798682"/>
                <a:gd name="connsiteX0" fmla="*/ 1342 w 7791359"/>
                <a:gd name="connsiteY0" fmla="*/ 1476600 h 2798682"/>
                <a:gd name="connsiteX1" fmla="*/ 1408112 w 7791359"/>
                <a:gd name="connsiteY1" fmla="*/ 465484 h 2798682"/>
                <a:gd name="connsiteX2" fmla="*/ 7782534 w 7791359"/>
                <a:gd name="connsiteY2" fmla="*/ 131376 h 2798682"/>
                <a:gd name="connsiteX3" fmla="*/ 7334126 w 7791359"/>
                <a:gd name="connsiteY3" fmla="*/ 1318338 h 2798682"/>
                <a:gd name="connsiteX4" fmla="*/ 6235088 w 7791359"/>
                <a:gd name="connsiteY4" fmla="*/ 2390999 h 2798682"/>
                <a:gd name="connsiteX5" fmla="*/ 1337774 w 7791359"/>
                <a:gd name="connsiteY5" fmla="*/ 2707523 h 2798682"/>
                <a:gd name="connsiteX6" fmla="*/ 1342 w 7791359"/>
                <a:gd name="connsiteY6" fmla="*/ 1476600 h 2798682"/>
                <a:gd name="connsiteX0" fmla="*/ 1342 w 7791359"/>
                <a:gd name="connsiteY0" fmla="*/ 1465187 h 2787269"/>
                <a:gd name="connsiteX1" fmla="*/ 1408112 w 7791359"/>
                <a:gd name="connsiteY1" fmla="*/ 454071 h 2787269"/>
                <a:gd name="connsiteX2" fmla="*/ 7782534 w 7791359"/>
                <a:gd name="connsiteY2" fmla="*/ 119963 h 2787269"/>
                <a:gd name="connsiteX3" fmla="*/ 7334126 w 7791359"/>
                <a:gd name="connsiteY3" fmla="*/ 1306925 h 2787269"/>
                <a:gd name="connsiteX4" fmla="*/ 6235088 w 7791359"/>
                <a:gd name="connsiteY4" fmla="*/ 2379586 h 2787269"/>
                <a:gd name="connsiteX5" fmla="*/ 1337774 w 7791359"/>
                <a:gd name="connsiteY5" fmla="*/ 2696110 h 2787269"/>
                <a:gd name="connsiteX6" fmla="*/ 1342 w 7791359"/>
                <a:gd name="connsiteY6" fmla="*/ 1465187 h 2787269"/>
                <a:gd name="connsiteX0" fmla="*/ 1342 w 7658522"/>
                <a:gd name="connsiteY0" fmla="*/ 1412821 h 2734903"/>
                <a:gd name="connsiteX1" fmla="*/ 1408112 w 7658522"/>
                <a:gd name="connsiteY1" fmla="*/ 401705 h 2734903"/>
                <a:gd name="connsiteX2" fmla="*/ 7583430 w 7658522"/>
                <a:gd name="connsiteY2" fmla="*/ 129260 h 2734903"/>
                <a:gd name="connsiteX3" fmla="*/ 7334126 w 7658522"/>
                <a:gd name="connsiteY3" fmla="*/ 1254559 h 2734903"/>
                <a:gd name="connsiteX4" fmla="*/ 6235088 w 7658522"/>
                <a:gd name="connsiteY4" fmla="*/ 2327220 h 2734903"/>
                <a:gd name="connsiteX5" fmla="*/ 1337774 w 7658522"/>
                <a:gd name="connsiteY5" fmla="*/ 2643744 h 2734903"/>
                <a:gd name="connsiteX6" fmla="*/ 1342 w 7658522"/>
                <a:gd name="connsiteY6" fmla="*/ 1412821 h 2734903"/>
                <a:gd name="connsiteX0" fmla="*/ 1342 w 7611030"/>
                <a:gd name="connsiteY0" fmla="*/ 1412821 h 2734903"/>
                <a:gd name="connsiteX1" fmla="*/ 1408112 w 7611030"/>
                <a:gd name="connsiteY1" fmla="*/ 401705 h 2734903"/>
                <a:gd name="connsiteX2" fmla="*/ 7583430 w 7611030"/>
                <a:gd name="connsiteY2" fmla="*/ 129260 h 2734903"/>
                <a:gd name="connsiteX3" fmla="*/ 7334126 w 7611030"/>
                <a:gd name="connsiteY3" fmla="*/ 1254559 h 2734903"/>
                <a:gd name="connsiteX4" fmla="*/ 6235088 w 7611030"/>
                <a:gd name="connsiteY4" fmla="*/ 2327220 h 2734903"/>
                <a:gd name="connsiteX5" fmla="*/ 1337774 w 7611030"/>
                <a:gd name="connsiteY5" fmla="*/ 2643744 h 2734903"/>
                <a:gd name="connsiteX6" fmla="*/ 1342 w 7611030"/>
                <a:gd name="connsiteY6" fmla="*/ 1412821 h 2734903"/>
                <a:gd name="connsiteX0" fmla="*/ 1342 w 7586538"/>
                <a:gd name="connsiteY0" fmla="*/ 1412821 h 2734903"/>
                <a:gd name="connsiteX1" fmla="*/ 1408112 w 7586538"/>
                <a:gd name="connsiteY1" fmla="*/ 401705 h 2734903"/>
                <a:gd name="connsiteX2" fmla="*/ 7583430 w 7586538"/>
                <a:gd name="connsiteY2" fmla="*/ 129260 h 2734903"/>
                <a:gd name="connsiteX3" fmla="*/ 7200324 w 7586538"/>
                <a:gd name="connsiteY3" fmla="*/ 1641162 h 2734903"/>
                <a:gd name="connsiteX4" fmla="*/ 6235088 w 7586538"/>
                <a:gd name="connsiteY4" fmla="*/ 2327220 h 2734903"/>
                <a:gd name="connsiteX5" fmla="*/ 1337774 w 7586538"/>
                <a:gd name="connsiteY5" fmla="*/ 2643744 h 2734903"/>
                <a:gd name="connsiteX6" fmla="*/ 1342 w 7586538"/>
                <a:gd name="connsiteY6" fmla="*/ 1412821 h 2734903"/>
                <a:gd name="connsiteX0" fmla="*/ 1342 w 7586538"/>
                <a:gd name="connsiteY0" fmla="*/ 1456362 h 2778444"/>
                <a:gd name="connsiteX1" fmla="*/ 1408112 w 7586538"/>
                <a:gd name="connsiteY1" fmla="*/ 445246 h 2778444"/>
                <a:gd name="connsiteX2" fmla="*/ 7583430 w 7586538"/>
                <a:gd name="connsiteY2" fmla="*/ 172801 h 2778444"/>
                <a:gd name="connsiteX3" fmla="*/ 7200324 w 7586538"/>
                <a:gd name="connsiteY3" fmla="*/ 1684703 h 2778444"/>
                <a:gd name="connsiteX4" fmla="*/ 6235088 w 7586538"/>
                <a:gd name="connsiteY4" fmla="*/ 2370761 h 2778444"/>
                <a:gd name="connsiteX5" fmla="*/ 1337774 w 7586538"/>
                <a:gd name="connsiteY5" fmla="*/ 2687285 h 2778444"/>
                <a:gd name="connsiteX6" fmla="*/ 1342 w 7586538"/>
                <a:gd name="connsiteY6" fmla="*/ 1456362 h 2778444"/>
                <a:gd name="connsiteX0" fmla="*/ 1342 w 7586538"/>
                <a:gd name="connsiteY0" fmla="*/ 1456362 h 2778444"/>
                <a:gd name="connsiteX1" fmla="*/ 1408112 w 7586538"/>
                <a:gd name="connsiteY1" fmla="*/ 445246 h 2778444"/>
                <a:gd name="connsiteX2" fmla="*/ 7583430 w 7586538"/>
                <a:gd name="connsiteY2" fmla="*/ 172801 h 2778444"/>
                <a:gd name="connsiteX3" fmla="*/ 7200324 w 7586538"/>
                <a:gd name="connsiteY3" fmla="*/ 1684703 h 2778444"/>
                <a:gd name="connsiteX4" fmla="*/ 6235088 w 7586538"/>
                <a:gd name="connsiteY4" fmla="*/ 2370761 h 2778444"/>
                <a:gd name="connsiteX5" fmla="*/ 1337774 w 7586538"/>
                <a:gd name="connsiteY5" fmla="*/ 2687285 h 2778444"/>
                <a:gd name="connsiteX6" fmla="*/ 1342 w 7586538"/>
                <a:gd name="connsiteY6" fmla="*/ 1456362 h 2778444"/>
                <a:gd name="connsiteX0" fmla="*/ 2697331 w 6305210"/>
                <a:gd name="connsiteY0" fmla="*/ 928489 h 2778444"/>
                <a:gd name="connsiteX1" fmla="*/ 126784 w 6305210"/>
                <a:gd name="connsiteY1" fmla="*/ 445246 h 2778444"/>
                <a:gd name="connsiteX2" fmla="*/ 6302102 w 6305210"/>
                <a:gd name="connsiteY2" fmla="*/ 172801 h 2778444"/>
                <a:gd name="connsiteX3" fmla="*/ 5918996 w 6305210"/>
                <a:gd name="connsiteY3" fmla="*/ 1684703 h 2778444"/>
                <a:gd name="connsiteX4" fmla="*/ 4953760 w 6305210"/>
                <a:gd name="connsiteY4" fmla="*/ 2370761 h 2778444"/>
                <a:gd name="connsiteX5" fmla="*/ 56446 w 6305210"/>
                <a:gd name="connsiteY5" fmla="*/ 2687285 h 2778444"/>
                <a:gd name="connsiteX6" fmla="*/ 2697331 w 6305210"/>
                <a:gd name="connsiteY6" fmla="*/ 928489 h 2778444"/>
                <a:gd name="connsiteX0" fmla="*/ 2697331 w 6305210"/>
                <a:gd name="connsiteY0" fmla="*/ 998761 h 2848716"/>
                <a:gd name="connsiteX1" fmla="*/ 3764596 w 6305210"/>
                <a:gd name="connsiteY1" fmla="*/ 229071 h 2848716"/>
                <a:gd name="connsiteX2" fmla="*/ 6302102 w 6305210"/>
                <a:gd name="connsiteY2" fmla="*/ 243073 h 2848716"/>
                <a:gd name="connsiteX3" fmla="*/ 5918996 w 6305210"/>
                <a:gd name="connsiteY3" fmla="*/ 1754975 h 2848716"/>
                <a:gd name="connsiteX4" fmla="*/ 4953760 w 6305210"/>
                <a:gd name="connsiteY4" fmla="*/ 2441033 h 2848716"/>
                <a:gd name="connsiteX5" fmla="*/ 56446 w 6305210"/>
                <a:gd name="connsiteY5" fmla="*/ 2757557 h 2848716"/>
                <a:gd name="connsiteX6" fmla="*/ 2697331 w 6305210"/>
                <a:gd name="connsiteY6" fmla="*/ 998761 h 2848716"/>
                <a:gd name="connsiteX0" fmla="*/ 2421 w 3610300"/>
                <a:gd name="connsiteY0" fmla="*/ 998761 h 2548094"/>
                <a:gd name="connsiteX1" fmla="*/ 1069686 w 3610300"/>
                <a:gd name="connsiteY1" fmla="*/ 229071 h 2548094"/>
                <a:gd name="connsiteX2" fmla="*/ 3607192 w 3610300"/>
                <a:gd name="connsiteY2" fmla="*/ 243073 h 2548094"/>
                <a:gd name="connsiteX3" fmla="*/ 3224086 w 3610300"/>
                <a:gd name="connsiteY3" fmla="*/ 1754975 h 2548094"/>
                <a:gd name="connsiteX4" fmla="*/ 2258850 w 3610300"/>
                <a:gd name="connsiteY4" fmla="*/ 2441033 h 2548094"/>
                <a:gd name="connsiteX5" fmla="*/ 802301 w 3610300"/>
                <a:gd name="connsiteY5" fmla="*/ 1308337 h 2548094"/>
                <a:gd name="connsiteX6" fmla="*/ 2421 w 3610300"/>
                <a:gd name="connsiteY6" fmla="*/ 998761 h 2548094"/>
                <a:gd name="connsiteX0" fmla="*/ 2421 w 3610300"/>
                <a:gd name="connsiteY0" fmla="*/ 998761 h 2207922"/>
                <a:gd name="connsiteX1" fmla="*/ 1069686 w 3610300"/>
                <a:gd name="connsiteY1" fmla="*/ 229071 h 2207922"/>
                <a:gd name="connsiteX2" fmla="*/ 3607192 w 3610300"/>
                <a:gd name="connsiteY2" fmla="*/ 243073 h 2207922"/>
                <a:gd name="connsiteX3" fmla="*/ 3224086 w 3610300"/>
                <a:gd name="connsiteY3" fmla="*/ 1754975 h 2207922"/>
                <a:gd name="connsiteX4" fmla="*/ 2263632 w 3610300"/>
                <a:gd name="connsiteY4" fmla="*/ 2075364 h 2207922"/>
                <a:gd name="connsiteX5" fmla="*/ 802301 w 3610300"/>
                <a:gd name="connsiteY5" fmla="*/ 1308337 h 2207922"/>
                <a:gd name="connsiteX6" fmla="*/ 2421 w 3610300"/>
                <a:gd name="connsiteY6" fmla="*/ 998761 h 2207922"/>
                <a:gd name="connsiteX0" fmla="*/ 2421 w 3610300"/>
                <a:gd name="connsiteY0" fmla="*/ 998761 h 2207922"/>
                <a:gd name="connsiteX1" fmla="*/ 1069686 w 3610300"/>
                <a:gd name="connsiteY1" fmla="*/ 229071 h 2207922"/>
                <a:gd name="connsiteX2" fmla="*/ 3607192 w 3610300"/>
                <a:gd name="connsiteY2" fmla="*/ 243073 h 2207922"/>
                <a:gd name="connsiteX3" fmla="*/ 3224086 w 3610300"/>
                <a:gd name="connsiteY3" fmla="*/ 1754975 h 2207922"/>
                <a:gd name="connsiteX4" fmla="*/ 2263632 w 3610300"/>
                <a:gd name="connsiteY4" fmla="*/ 2075364 h 2207922"/>
                <a:gd name="connsiteX5" fmla="*/ 802301 w 3610300"/>
                <a:gd name="connsiteY5" fmla="*/ 1308337 h 2207922"/>
                <a:gd name="connsiteX6" fmla="*/ 2421 w 3610300"/>
                <a:gd name="connsiteY6" fmla="*/ 998761 h 2207922"/>
                <a:gd name="connsiteX0" fmla="*/ 2421 w 3610300"/>
                <a:gd name="connsiteY0" fmla="*/ 998761 h 2075364"/>
                <a:gd name="connsiteX1" fmla="*/ 1069686 w 3610300"/>
                <a:gd name="connsiteY1" fmla="*/ 229071 h 2075364"/>
                <a:gd name="connsiteX2" fmla="*/ 3607192 w 3610300"/>
                <a:gd name="connsiteY2" fmla="*/ 243073 h 2075364"/>
                <a:gd name="connsiteX3" fmla="*/ 3224086 w 3610300"/>
                <a:gd name="connsiteY3" fmla="*/ 1754975 h 2075364"/>
                <a:gd name="connsiteX4" fmla="*/ 2263632 w 3610300"/>
                <a:gd name="connsiteY4" fmla="*/ 2075364 h 2075364"/>
                <a:gd name="connsiteX5" fmla="*/ 802301 w 3610300"/>
                <a:gd name="connsiteY5" fmla="*/ 1308337 h 2075364"/>
                <a:gd name="connsiteX6" fmla="*/ 2421 w 3610300"/>
                <a:gd name="connsiteY6" fmla="*/ 998761 h 2075364"/>
                <a:gd name="connsiteX0" fmla="*/ 2421 w 3610300"/>
                <a:gd name="connsiteY0" fmla="*/ 998761 h 2075364"/>
                <a:gd name="connsiteX1" fmla="*/ 1069686 w 3610300"/>
                <a:gd name="connsiteY1" fmla="*/ 229071 h 2075364"/>
                <a:gd name="connsiteX2" fmla="*/ 3607192 w 3610300"/>
                <a:gd name="connsiteY2" fmla="*/ 243073 h 2075364"/>
                <a:gd name="connsiteX3" fmla="*/ 3224086 w 3610300"/>
                <a:gd name="connsiteY3" fmla="*/ 1754975 h 2075364"/>
                <a:gd name="connsiteX4" fmla="*/ 2263632 w 3610300"/>
                <a:gd name="connsiteY4" fmla="*/ 2075364 h 2075364"/>
                <a:gd name="connsiteX5" fmla="*/ 802301 w 3610300"/>
                <a:gd name="connsiteY5" fmla="*/ 1308337 h 2075364"/>
                <a:gd name="connsiteX6" fmla="*/ 2421 w 3610300"/>
                <a:gd name="connsiteY6" fmla="*/ 998761 h 2075364"/>
                <a:gd name="connsiteX0" fmla="*/ 2421 w 3610300"/>
                <a:gd name="connsiteY0" fmla="*/ 998761 h 2075364"/>
                <a:gd name="connsiteX1" fmla="*/ 1069686 w 3610300"/>
                <a:gd name="connsiteY1" fmla="*/ 229071 h 2075364"/>
                <a:gd name="connsiteX2" fmla="*/ 3607192 w 3610300"/>
                <a:gd name="connsiteY2" fmla="*/ 243073 h 2075364"/>
                <a:gd name="connsiteX3" fmla="*/ 3224086 w 3610300"/>
                <a:gd name="connsiteY3" fmla="*/ 1754975 h 2075364"/>
                <a:gd name="connsiteX4" fmla="*/ 2263632 w 3610300"/>
                <a:gd name="connsiteY4" fmla="*/ 2075364 h 2075364"/>
                <a:gd name="connsiteX5" fmla="*/ 802301 w 3610300"/>
                <a:gd name="connsiteY5" fmla="*/ 1308337 h 2075364"/>
                <a:gd name="connsiteX6" fmla="*/ 2421 w 3610300"/>
                <a:gd name="connsiteY6" fmla="*/ 998761 h 2075364"/>
                <a:gd name="connsiteX0" fmla="*/ 2430 w 3608712"/>
                <a:gd name="connsiteY0" fmla="*/ 650385 h 2075364"/>
                <a:gd name="connsiteX1" fmla="*/ 1068098 w 3608712"/>
                <a:gd name="connsiteY1" fmla="*/ 229071 h 2075364"/>
                <a:gd name="connsiteX2" fmla="*/ 3605604 w 3608712"/>
                <a:gd name="connsiteY2" fmla="*/ 243073 h 2075364"/>
                <a:gd name="connsiteX3" fmla="*/ 3222498 w 3608712"/>
                <a:gd name="connsiteY3" fmla="*/ 1754975 h 2075364"/>
                <a:gd name="connsiteX4" fmla="*/ 2262044 w 3608712"/>
                <a:gd name="connsiteY4" fmla="*/ 2075364 h 2075364"/>
                <a:gd name="connsiteX5" fmla="*/ 800713 w 3608712"/>
                <a:gd name="connsiteY5" fmla="*/ 1308337 h 2075364"/>
                <a:gd name="connsiteX6" fmla="*/ 2430 w 3608712"/>
                <a:gd name="connsiteY6" fmla="*/ 650385 h 2075364"/>
                <a:gd name="connsiteX0" fmla="*/ 0 w 3606282"/>
                <a:gd name="connsiteY0" fmla="*/ 650385 h 2075364"/>
                <a:gd name="connsiteX1" fmla="*/ 1065668 w 3606282"/>
                <a:gd name="connsiteY1" fmla="*/ 229071 h 2075364"/>
                <a:gd name="connsiteX2" fmla="*/ 3603174 w 3606282"/>
                <a:gd name="connsiteY2" fmla="*/ 243073 h 2075364"/>
                <a:gd name="connsiteX3" fmla="*/ 3220068 w 3606282"/>
                <a:gd name="connsiteY3" fmla="*/ 1754975 h 2075364"/>
                <a:gd name="connsiteX4" fmla="*/ 2259614 w 3606282"/>
                <a:gd name="connsiteY4" fmla="*/ 2075364 h 2075364"/>
                <a:gd name="connsiteX5" fmla="*/ 798283 w 3606282"/>
                <a:gd name="connsiteY5" fmla="*/ 1308337 h 2075364"/>
                <a:gd name="connsiteX6" fmla="*/ 0 w 3606282"/>
                <a:gd name="connsiteY6" fmla="*/ 650385 h 2075364"/>
                <a:gd name="connsiteX0" fmla="*/ 0 w 3606282"/>
                <a:gd name="connsiteY0" fmla="*/ 650385 h 2075364"/>
                <a:gd name="connsiteX1" fmla="*/ 1065668 w 3606282"/>
                <a:gd name="connsiteY1" fmla="*/ 229071 h 2075364"/>
                <a:gd name="connsiteX2" fmla="*/ 3603174 w 3606282"/>
                <a:gd name="connsiteY2" fmla="*/ 243073 h 2075364"/>
                <a:gd name="connsiteX3" fmla="*/ 3220068 w 3606282"/>
                <a:gd name="connsiteY3" fmla="*/ 1754975 h 2075364"/>
                <a:gd name="connsiteX4" fmla="*/ 2259614 w 3606282"/>
                <a:gd name="connsiteY4" fmla="*/ 2075364 h 2075364"/>
                <a:gd name="connsiteX5" fmla="*/ 798283 w 3606282"/>
                <a:gd name="connsiteY5" fmla="*/ 1308337 h 2075364"/>
                <a:gd name="connsiteX6" fmla="*/ 0 w 3606282"/>
                <a:gd name="connsiteY6" fmla="*/ 650385 h 2075364"/>
                <a:gd name="connsiteX0" fmla="*/ 0 w 3606282"/>
                <a:gd name="connsiteY0" fmla="*/ 650385 h 2075364"/>
                <a:gd name="connsiteX1" fmla="*/ 1065668 w 3606282"/>
                <a:gd name="connsiteY1" fmla="*/ 229071 h 2075364"/>
                <a:gd name="connsiteX2" fmla="*/ 3603174 w 3606282"/>
                <a:gd name="connsiteY2" fmla="*/ 243073 h 2075364"/>
                <a:gd name="connsiteX3" fmla="*/ 3220068 w 3606282"/>
                <a:gd name="connsiteY3" fmla="*/ 1754975 h 2075364"/>
                <a:gd name="connsiteX4" fmla="*/ 2259614 w 3606282"/>
                <a:gd name="connsiteY4" fmla="*/ 2075364 h 2075364"/>
                <a:gd name="connsiteX5" fmla="*/ 631036 w 3606282"/>
                <a:gd name="connsiteY5" fmla="*/ 1197065 h 2075364"/>
                <a:gd name="connsiteX6" fmla="*/ 0 w 3606282"/>
                <a:gd name="connsiteY6" fmla="*/ 650385 h 2075364"/>
                <a:gd name="connsiteX0" fmla="*/ 0 w 3606282"/>
                <a:gd name="connsiteY0" fmla="*/ 650385 h 2075364"/>
                <a:gd name="connsiteX1" fmla="*/ 1065668 w 3606282"/>
                <a:gd name="connsiteY1" fmla="*/ 229071 h 2075364"/>
                <a:gd name="connsiteX2" fmla="*/ 3603174 w 3606282"/>
                <a:gd name="connsiteY2" fmla="*/ 243073 h 2075364"/>
                <a:gd name="connsiteX3" fmla="*/ 3220068 w 3606282"/>
                <a:gd name="connsiteY3" fmla="*/ 1754975 h 2075364"/>
                <a:gd name="connsiteX4" fmla="*/ 2259614 w 3606282"/>
                <a:gd name="connsiteY4" fmla="*/ 2075364 h 2075364"/>
                <a:gd name="connsiteX5" fmla="*/ 631036 w 3606282"/>
                <a:gd name="connsiteY5" fmla="*/ 1197065 h 2075364"/>
                <a:gd name="connsiteX6" fmla="*/ 0 w 3606282"/>
                <a:gd name="connsiteY6" fmla="*/ 650385 h 2075364"/>
                <a:gd name="connsiteX0" fmla="*/ 0 w 3606282"/>
                <a:gd name="connsiteY0" fmla="*/ 650385 h 2075364"/>
                <a:gd name="connsiteX1" fmla="*/ 1065668 w 3606282"/>
                <a:gd name="connsiteY1" fmla="*/ 229071 h 2075364"/>
                <a:gd name="connsiteX2" fmla="*/ 3603174 w 3606282"/>
                <a:gd name="connsiteY2" fmla="*/ 243073 h 2075364"/>
                <a:gd name="connsiteX3" fmla="*/ 3220068 w 3606282"/>
                <a:gd name="connsiteY3" fmla="*/ 1754975 h 2075364"/>
                <a:gd name="connsiteX4" fmla="*/ 2259614 w 3606282"/>
                <a:gd name="connsiteY4" fmla="*/ 2075364 h 2075364"/>
                <a:gd name="connsiteX5" fmla="*/ 631036 w 3606282"/>
                <a:gd name="connsiteY5" fmla="*/ 1197065 h 2075364"/>
                <a:gd name="connsiteX6" fmla="*/ 0 w 3606282"/>
                <a:gd name="connsiteY6" fmla="*/ 650385 h 2075364"/>
                <a:gd name="connsiteX0" fmla="*/ 0 w 3606282"/>
                <a:gd name="connsiteY0" fmla="*/ 650385 h 2075364"/>
                <a:gd name="connsiteX1" fmla="*/ 1065668 w 3606282"/>
                <a:gd name="connsiteY1" fmla="*/ 229071 h 2075364"/>
                <a:gd name="connsiteX2" fmla="*/ 3603174 w 3606282"/>
                <a:gd name="connsiteY2" fmla="*/ 243073 h 2075364"/>
                <a:gd name="connsiteX3" fmla="*/ 3220068 w 3606282"/>
                <a:gd name="connsiteY3" fmla="*/ 1754975 h 2075364"/>
                <a:gd name="connsiteX4" fmla="*/ 2259614 w 3606282"/>
                <a:gd name="connsiteY4" fmla="*/ 2075364 h 2075364"/>
                <a:gd name="connsiteX5" fmla="*/ 631036 w 3606282"/>
                <a:gd name="connsiteY5" fmla="*/ 1197065 h 2075364"/>
                <a:gd name="connsiteX6" fmla="*/ 0 w 3606282"/>
                <a:gd name="connsiteY6" fmla="*/ 650385 h 2075364"/>
                <a:gd name="connsiteX0" fmla="*/ 0 w 3604614"/>
                <a:gd name="connsiteY0" fmla="*/ 650385 h 2076013"/>
                <a:gd name="connsiteX1" fmla="*/ 1065668 w 3604614"/>
                <a:gd name="connsiteY1" fmla="*/ 229071 h 2076013"/>
                <a:gd name="connsiteX2" fmla="*/ 3603174 w 3604614"/>
                <a:gd name="connsiteY2" fmla="*/ 243073 h 2076013"/>
                <a:gd name="connsiteX3" fmla="*/ 3155443 w 3604614"/>
                <a:gd name="connsiteY3" fmla="*/ 1814593 h 2076013"/>
                <a:gd name="connsiteX4" fmla="*/ 2259614 w 3604614"/>
                <a:gd name="connsiteY4" fmla="*/ 2075364 h 2076013"/>
                <a:gd name="connsiteX5" fmla="*/ 631036 w 3604614"/>
                <a:gd name="connsiteY5" fmla="*/ 1197065 h 2076013"/>
                <a:gd name="connsiteX6" fmla="*/ 0 w 3604614"/>
                <a:gd name="connsiteY6" fmla="*/ 650385 h 2076013"/>
                <a:gd name="connsiteX0" fmla="*/ 0 w 3604614"/>
                <a:gd name="connsiteY0" fmla="*/ 650385 h 2075364"/>
                <a:gd name="connsiteX1" fmla="*/ 1065668 w 3604614"/>
                <a:gd name="connsiteY1" fmla="*/ 229071 h 2075364"/>
                <a:gd name="connsiteX2" fmla="*/ 3603174 w 3604614"/>
                <a:gd name="connsiteY2" fmla="*/ 243073 h 2075364"/>
                <a:gd name="connsiteX3" fmla="*/ 3155443 w 3604614"/>
                <a:gd name="connsiteY3" fmla="*/ 1814593 h 2075364"/>
                <a:gd name="connsiteX4" fmla="*/ 2259614 w 3604614"/>
                <a:gd name="connsiteY4" fmla="*/ 2075364 h 2075364"/>
                <a:gd name="connsiteX5" fmla="*/ 631036 w 3604614"/>
                <a:gd name="connsiteY5" fmla="*/ 1197065 h 2075364"/>
                <a:gd name="connsiteX6" fmla="*/ 0 w 3604614"/>
                <a:gd name="connsiteY6" fmla="*/ 650385 h 2075364"/>
                <a:gd name="connsiteX0" fmla="*/ 0 w 3624888"/>
                <a:gd name="connsiteY0" fmla="*/ 650385 h 2075364"/>
                <a:gd name="connsiteX1" fmla="*/ 1065668 w 3624888"/>
                <a:gd name="connsiteY1" fmla="*/ 229071 h 2075364"/>
                <a:gd name="connsiteX2" fmla="*/ 3603174 w 3624888"/>
                <a:gd name="connsiteY2" fmla="*/ 243073 h 2075364"/>
                <a:gd name="connsiteX3" fmla="*/ 3155443 w 3624888"/>
                <a:gd name="connsiteY3" fmla="*/ 1814593 h 2075364"/>
                <a:gd name="connsiteX4" fmla="*/ 2259614 w 3624888"/>
                <a:gd name="connsiteY4" fmla="*/ 2075364 h 2075364"/>
                <a:gd name="connsiteX5" fmla="*/ 631036 w 3624888"/>
                <a:gd name="connsiteY5" fmla="*/ 1197065 h 2075364"/>
                <a:gd name="connsiteX6" fmla="*/ 0 w 3624888"/>
                <a:gd name="connsiteY6" fmla="*/ 650385 h 2075364"/>
                <a:gd name="connsiteX0" fmla="*/ 0 w 3624888"/>
                <a:gd name="connsiteY0" fmla="*/ 650385 h 2075364"/>
                <a:gd name="connsiteX1" fmla="*/ 1065668 w 3624888"/>
                <a:gd name="connsiteY1" fmla="*/ 229071 h 2075364"/>
                <a:gd name="connsiteX2" fmla="*/ 3603174 w 3624888"/>
                <a:gd name="connsiteY2" fmla="*/ 243073 h 2075364"/>
                <a:gd name="connsiteX3" fmla="*/ 3155443 w 3624888"/>
                <a:gd name="connsiteY3" fmla="*/ 1814593 h 2075364"/>
                <a:gd name="connsiteX4" fmla="*/ 2259614 w 3624888"/>
                <a:gd name="connsiteY4" fmla="*/ 2075364 h 2075364"/>
                <a:gd name="connsiteX5" fmla="*/ 631036 w 3624888"/>
                <a:gd name="connsiteY5" fmla="*/ 1197065 h 2075364"/>
                <a:gd name="connsiteX6" fmla="*/ 0 w 3624888"/>
                <a:gd name="connsiteY6" fmla="*/ 650385 h 2075364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631036 w 3624888"/>
                <a:gd name="connsiteY5" fmla="*/ 1197065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757781 w 3624888"/>
                <a:gd name="connsiteY5" fmla="*/ 1139952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734115 w 3624888"/>
                <a:gd name="connsiteY5" fmla="*/ 1171353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734115 w 3624888"/>
                <a:gd name="connsiteY5" fmla="*/ 1171353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734115 w 3624888"/>
                <a:gd name="connsiteY5" fmla="*/ 1171353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734115 w 3624888"/>
                <a:gd name="connsiteY5" fmla="*/ 1171353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734115 w 3624888"/>
                <a:gd name="connsiteY5" fmla="*/ 1171353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734115 w 3624888"/>
                <a:gd name="connsiteY5" fmla="*/ 1171353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672678 w 3624888"/>
                <a:gd name="connsiteY5" fmla="*/ 1213676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672678 w 3624888"/>
                <a:gd name="connsiteY5" fmla="*/ 1213676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672678 w 3624888"/>
                <a:gd name="connsiteY5" fmla="*/ 1213676 h 2075740"/>
                <a:gd name="connsiteX6" fmla="*/ 0 w 3624888"/>
                <a:gd name="connsiteY6" fmla="*/ 650385 h 2075740"/>
                <a:gd name="connsiteX0" fmla="*/ 0 w 3624888"/>
                <a:gd name="connsiteY0" fmla="*/ 650385 h 2075740"/>
                <a:gd name="connsiteX1" fmla="*/ 1065668 w 3624888"/>
                <a:gd name="connsiteY1" fmla="*/ 229071 h 2075740"/>
                <a:gd name="connsiteX2" fmla="*/ 3603174 w 3624888"/>
                <a:gd name="connsiteY2" fmla="*/ 243073 h 2075740"/>
                <a:gd name="connsiteX3" fmla="*/ 3155443 w 3624888"/>
                <a:gd name="connsiteY3" fmla="*/ 1814593 h 2075740"/>
                <a:gd name="connsiteX4" fmla="*/ 2259614 w 3624888"/>
                <a:gd name="connsiteY4" fmla="*/ 2075364 h 2075740"/>
                <a:gd name="connsiteX5" fmla="*/ 672678 w 3624888"/>
                <a:gd name="connsiteY5" fmla="*/ 1213676 h 2075740"/>
                <a:gd name="connsiteX6" fmla="*/ 0 w 3624888"/>
                <a:gd name="connsiteY6" fmla="*/ 650385 h 2075740"/>
                <a:gd name="connsiteX0" fmla="*/ 28 w 3624916"/>
                <a:gd name="connsiteY0" fmla="*/ 650385 h 2075740"/>
                <a:gd name="connsiteX1" fmla="*/ 1065696 w 3624916"/>
                <a:gd name="connsiteY1" fmla="*/ 229071 h 2075740"/>
                <a:gd name="connsiteX2" fmla="*/ 3603202 w 3624916"/>
                <a:gd name="connsiteY2" fmla="*/ 243073 h 2075740"/>
                <a:gd name="connsiteX3" fmla="*/ 3155471 w 3624916"/>
                <a:gd name="connsiteY3" fmla="*/ 1814593 h 2075740"/>
                <a:gd name="connsiteX4" fmla="*/ 2259642 w 3624916"/>
                <a:gd name="connsiteY4" fmla="*/ 2075364 h 2075740"/>
                <a:gd name="connsiteX5" fmla="*/ 672706 w 3624916"/>
                <a:gd name="connsiteY5" fmla="*/ 1213676 h 2075740"/>
                <a:gd name="connsiteX6" fmla="*/ 28 w 3624916"/>
                <a:gd name="connsiteY6" fmla="*/ 650385 h 2075740"/>
                <a:gd name="connsiteX0" fmla="*/ 28 w 3624916"/>
                <a:gd name="connsiteY0" fmla="*/ 650385 h 2112364"/>
                <a:gd name="connsiteX1" fmla="*/ 1065696 w 3624916"/>
                <a:gd name="connsiteY1" fmla="*/ 229071 h 2112364"/>
                <a:gd name="connsiteX2" fmla="*/ 3603202 w 3624916"/>
                <a:gd name="connsiteY2" fmla="*/ 243073 h 2112364"/>
                <a:gd name="connsiteX3" fmla="*/ 3155471 w 3624916"/>
                <a:gd name="connsiteY3" fmla="*/ 1814593 h 2112364"/>
                <a:gd name="connsiteX4" fmla="*/ 2259642 w 3624916"/>
                <a:gd name="connsiteY4" fmla="*/ 2075364 h 2112364"/>
                <a:gd name="connsiteX5" fmla="*/ 672706 w 3624916"/>
                <a:gd name="connsiteY5" fmla="*/ 1213676 h 2112364"/>
                <a:gd name="connsiteX6" fmla="*/ 28 w 3624916"/>
                <a:gd name="connsiteY6" fmla="*/ 650385 h 2112364"/>
                <a:gd name="connsiteX0" fmla="*/ 28 w 3624916"/>
                <a:gd name="connsiteY0" fmla="*/ 650385 h 2119131"/>
                <a:gd name="connsiteX1" fmla="*/ 1065696 w 3624916"/>
                <a:gd name="connsiteY1" fmla="*/ 229071 h 2119131"/>
                <a:gd name="connsiteX2" fmla="*/ 3603202 w 3624916"/>
                <a:gd name="connsiteY2" fmla="*/ 243073 h 2119131"/>
                <a:gd name="connsiteX3" fmla="*/ 3155471 w 3624916"/>
                <a:gd name="connsiteY3" fmla="*/ 1814593 h 2119131"/>
                <a:gd name="connsiteX4" fmla="*/ 2259642 w 3624916"/>
                <a:gd name="connsiteY4" fmla="*/ 2075364 h 2119131"/>
                <a:gd name="connsiteX5" fmla="*/ 672706 w 3624916"/>
                <a:gd name="connsiteY5" fmla="*/ 1213676 h 2119131"/>
                <a:gd name="connsiteX6" fmla="*/ 28 w 3624916"/>
                <a:gd name="connsiteY6" fmla="*/ 650385 h 2119131"/>
                <a:gd name="connsiteX0" fmla="*/ 28 w 3604974"/>
                <a:gd name="connsiteY0" fmla="*/ 650385 h 2191798"/>
                <a:gd name="connsiteX1" fmla="*/ 1065696 w 3604974"/>
                <a:gd name="connsiteY1" fmla="*/ 229071 h 2191798"/>
                <a:gd name="connsiteX2" fmla="*/ 3603202 w 3604974"/>
                <a:gd name="connsiteY2" fmla="*/ 243073 h 2191798"/>
                <a:gd name="connsiteX3" fmla="*/ 3155471 w 3604974"/>
                <a:gd name="connsiteY3" fmla="*/ 1814593 h 2191798"/>
                <a:gd name="connsiteX4" fmla="*/ 2259642 w 3604974"/>
                <a:gd name="connsiteY4" fmla="*/ 2075364 h 2191798"/>
                <a:gd name="connsiteX5" fmla="*/ 672706 w 3604974"/>
                <a:gd name="connsiteY5" fmla="*/ 1213676 h 2191798"/>
                <a:gd name="connsiteX6" fmla="*/ 28 w 3604974"/>
                <a:gd name="connsiteY6" fmla="*/ 650385 h 2191798"/>
                <a:gd name="connsiteX0" fmla="*/ 28 w 3604974"/>
                <a:gd name="connsiteY0" fmla="*/ 785059 h 2326472"/>
                <a:gd name="connsiteX1" fmla="*/ 1065696 w 3604974"/>
                <a:gd name="connsiteY1" fmla="*/ 363745 h 2326472"/>
                <a:gd name="connsiteX2" fmla="*/ 3603202 w 3604974"/>
                <a:gd name="connsiteY2" fmla="*/ 377747 h 2326472"/>
                <a:gd name="connsiteX3" fmla="*/ 3155471 w 3604974"/>
                <a:gd name="connsiteY3" fmla="*/ 1949267 h 2326472"/>
                <a:gd name="connsiteX4" fmla="*/ 2259642 w 3604974"/>
                <a:gd name="connsiteY4" fmla="*/ 2210038 h 2326472"/>
                <a:gd name="connsiteX5" fmla="*/ 672706 w 3604974"/>
                <a:gd name="connsiteY5" fmla="*/ 1348350 h 2326472"/>
                <a:gd name="connsiteX6" fmla="*/ 28 w 3604974"/>
                <a:gd name="connsiteY6" fmla="*/ 785059 h 2326472"/>
                <a:gd name="connsiteX0" fmla="*/ 28 w 3604974"/>
                <a:gd name="connsiteY0" fmla="*/ 739469 h 2280882"/>
                <a:gd name="connsiteX1" fmla="*/ 1065696 w 3604974"/>
                <a:gd name="connsiteY1" fmla="*/ 318155 h 2280882"/>
                <a:gd name="connsiteX2" fmla="*/ 3603202 w 3604974"/>
                <a:gd name="connsiteY2" fmla="*/ 332157 h 2280882"/>
                <a:gd name="connsiteX3" fmla="*/ 3155471 w 3604974"/>
                <a:gd name="connsiteY3" fmla="*/ 1903677 h 2280882"/>
                <a:gd name="connsiteX4" fmla="*/ 2259642 w 3604974"/>
                <a:gd name="connsiteY4" fmla="*/ 2164448 h 2280882"/>
                <a:gd name="connsiteX5" fmla="*/ 672706 w 3604974"/>
                <a:gd name="connsiteY5" fmla="*/ 1302760 h 2280882"/>
                <a:gd name="connsiteX6" fmla="*/ 28 w 3604974"/>
                <a:gd name="connsiteY6" fmla="*/ 739469 h 228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04974" h="2280882">
                  <a:moveTo>
                    <a:pt x="28" y="739469"/>
                  </a:moveTo>
                  <a:cubicBezTo>
                    <a:pt x="-3617" y="408416"/>
                    <a:pt x="342173" y="529171"/>
                    <a:pt x="1065696" y="318155"/>
                  </a:cubicBezTo>
                  <a:cubicBezTo>
                    <a:pt x="2111980" y="192133"/>
                    <a:pt x="3604020" y="-337932"/>
                    <a:pt x="3603202" y="332157"/>
                  </a:cubicBezTo>
                  <a:cubicBezTo>
                    <a:pt x="3617090" y="1091531"/>
                    <a:pt x="3556777" y="1359429"/>
                    <a:pt x="3155471" y="1903677"/>
                  </a:cubicBezTo>
                  <a:cubicBezTo>
                    <a:pt x="2754165" y="2447925"/>
                    <a:pt x="2816764" y="2275335"/>
                    <a:pt x="2259642" y="2164448"/>
                  </a:cubicBezTo>
                  <a:cubicBezTo>
                    <a:pt x="2029149" y="2149828"/>
                    <a:pt x="1351621" y="1775810"/>
                    <a:pt x="672706" y="1302760"/>
                  </a:cubicBezTo>
                  <a:cubicBezTo>
                    <a:pt x="460501" y="1183255"/>
                    <a:pt x="85996" y="938845"/>
                    <a:pt x="28" y="739469"/>
                  </a:cubicBezTo>
                  <a:close/>
                </a:path>
              </a:pathLst>
            </a:custGeom>
            <a:solidFill>
              <a:srgbClr val="FDD4D3">
                <a:alpha val="27843"/>
              </a:srgbClr>
            </a:solidFill>
            <a:ln w="127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4447357" y="3374385"/>
              <a:ext cx="893193" cy="748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267" baseline="4000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fr-FR" sz="4267">
                  <a:latin typeface="Castellar" panose="020A0402060406010301" pitchFamily="18" charset="0"/>
                </a:rPr>
                <a:t>A</a:t>
              </a:r>
              <a:endParaRPr lang="fr-FR" sz="2400">
                <a:latin typeface="Castellar" panose="020A0402060406010301" pitchFamily="18" charset="0"/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5215346" y="1265299"/>
              <a:ext cx="707245" cy="748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267" baseline="4000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fr-FR" sz="4267" err="1">
                  <a:latin typeface="Castellar" panose="020A0402060406010301" pitchFamily="18" charset="0"/>
                </a:rPr>
                <a:t>S</a:t>
              </a:r>
              <a:r>
                <a:rPr lang="fr-FR" sz="2667" baseline="-25000" err="1">
                  <a:latin typeface="+mj-lt"/>
                </a:rPr>
                <a:t>I</a:t>
              </a:r>
              <a:endParaRPr lang="fr-FR" sz="2667" baseline="-25000">
                <a:latin typeface="+mj-lt"/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10742710" y="1875735"/>
              <a:ext cx="772969" cy="748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267" baseline="4000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fr-FR" sz="4267" err="1">
                  <a:latin typeface="Castellar" panose="020A0402060406010301" pitchFamily="18" charset="0"/>
                </a:rPr>
                <a:t>S</a:t>
              </a:r>
              <a:r>
                <a:rPr lang="fr-FR" sz="2667" baseline="-25000" err="1">
                  <a:latin typeface="+mj-lt"/>
                </a:rPr>
                <a:t>C</a:t>
              </a:r>
              <a:endParaRPr lang="fr-FR" sz="2667" baseline="-25000">
                <a:latin typeface="+mj-lt"/>
              </a:endParaRPr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8971514" y="276025"/>
              <a:ext cx="883575" cy="748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267" baseline="4000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fr-FR" sz="4267" err="1">
                  <a:latin typeface="Castellar" panose="020A0402060406010301" pitchFamily="18" charset="0"/>
                </a:rPr>
                <a:t>Q</a:t>
              </a:r>
              <a:endParaRPr lang="fr-FR" sz="2400" baseline="-25000">
                <a:latin typeface="+mj-lt"/>
              </a:endParaRPr>
            </a:p>
          </p:txBody>
        </p:sp>
        <p:grpSp>
          <p:nvGrpSpPr>
            <p:cNvPr id="69" name="Groupe 68"/>
            <p:cNvGrpSpPr/>
            <p:nvPr/>
          </p:nvGrpSpPr>
          <p:grpSpPr>
            <a:xfrm>
              <a:off x="2132287" y="1603687"/>
              <a:ext cx="788999" cy="1683551"/>
              <a:chOff x="1548815" y="1238765"/>
              <a:chExt cx="591749" cy="1262663"/>
            </a:xfrm>
          </p:grpSpPr>
          <p:sp>
            <p:nvSpPr>
              <p:cNvPr id="72" name="Ellipse 8"/>
              <p:cNvSpPr/>
              <p:nvPr/>
            </p:nvSpPr>
            <p:spPr>
              <a:xfrm rot="4862415" flipH="1">
                <a:off x="1136618" y="1669583"/>
                <a:ext cx="1262663" cy="401027"/>
              </a:xfrm>
              <a:custGeom>
                <a:avLst/>
                <a:gdLst>
                  <a:gd name="connsiteX0" fmla="*/ 0 w 4077397"/>
                  <a:gd name="connsiteY0" fmla="*/ 758928 h 1517856"/>
                  <a:gd name="connsiteX1" fmla="*/ 2038699 w 4077397"/>
                  <a:gd name="connsiteY1" fmla="*/ 0 h 1517856"/>
                  <a:gd name="connsiteX2" fmla="*/ 4077398 w 4077397"/>
                  <a:gd name="connsiteY2" fmla="*/ 758928 h 1517856"/>
                  <a:gd name="connsiteX3" fmla="*/ 2038699 w 4077397"/>
                  <a:gd name="connsiteY3" fmla="*/ 1517856 h 1517856"/>
                  <a:gd name="connsiteX4" fmla="*/ 0 w 4077397"/>
                  <a:gd name="connsiteY4" fmla="*/ 758928 h 1517856"/>
                  <a:gd name="connsiteX0" fmla="*/ 0 w 4077398"/>
                  <a:gd name="connsiteY0" fmla="*/ 859653 h 1618581"/>
                  <a:gd name="connsiteX1" fmla="*/ 2038699 w 4077398"/>
                  <a:gd name="connsiteY1" fmla="*/ 100725 h 1618581"/>
                  <a:gd name="connsiteX2" fmla="*/ 2046751 w 4077398"/>
                  <a:gd name="connsiteY2" fmla="*/ 90536 h 1618581"/>
                  <a:gd name="connsiteX3" fmla="*/ 4077398 w 4077398"/>
                  <a:gd name="connsiteY3" fmla="*/ 859653 h 1618581"/>
                  <a:gd name="connsiteX4" fmla="*/ 2038699 w 4077398"/>
                  <a:gd name="connsiteY4" fmla="*/ 1618581 h 1618581"/>
                  <a:gd name="connsiteX5" fmla="*/ 0 w 4077398"/>
                  <a:gd name="connsiteY5" fmla="*/ 859653 h 1618581"/>
                  <a:gd name="connsiteX0" fmla="*/ 2046751 w 4077398"/>
                  <a:gd name="connsiteY0" fmla="*/ 80429 h 1608474"/>
                  <a:gd name="connsiteX1" fmla="*/ 4077398 w 4077398"/>
                  <a:gd name="connsiteY1" fmla="*/ 849546 h 1608474"/>
                  <a:gd name="connsiteX2" fmla="*/ 2038699 w 4077398"/>
                  <a:gd name="connsiteY2" fmla="*/ 1608474 h 1608474"/>
                  <a:gd name="connsiteX3" fmla="*/ 0 w 4077398"/>
                  <a:gd name="connsiteY3" fmla="*/ 849546 h 1608474"/>
                  <a:gd name="connsiteX4" fmla="*/ 2038699 w 4077398"/>
                  <a:gd name="connsiteY4" fmla="*/ 90618 h 1608474"/>
                  <a:gd name="connsiteX5" fmla="*/ 2138191 w 4077398"/>
                  <a:gd name="connsiteY5" fmla="*/ 171869 h 1608474"/>
                  <a:gd name="connsiteX0" fmla="*/ 2078530 w 4109177"/>
                  <a:gd name="connsiteY0" fmla="*/ 64010 h 1592055"/>
                  <a:gd name="connsiteX1" fmla="*/ 4109177 w 4109177"/>
                  <a:gd name="connsiteY1" fmla="*/ 833127 h 1592055"/>
                  <a:gd name="connsiteX2" fmla="*/ 2070478 w 4109177"/>
                  <a:gd name="connsiteY2" fmla="*/ 1592055 h 1592055"/>
                  <a:gd name="connsiteX3" fmla="*/ 31779 w 4109177"/>
                  <a:gd name="connsiteY3" fmla="*/ 833127 h 1592055"/>
                  <a:gd name="connsiteX4" fmla="*/ 1278909 w 4109177"/>
                  <a:gd name="connsiteY4" fmla="*/ 104224 h 1592055"/>
                  <a:gd name="connsiteX5" fmla="*/ 2169970 w 4109177"/>
                  <a:gd name="connsiteY5" fmla="*/ 155450 h 1592055"/>
                  <a:gd name="connsiteX0" fmla="*/ 2057633 w 4088280"/>
                  <a:gd name="connsiteY0" fmla="*/ 83318 h 1611363"/>
                  <a:gd name="connsiteX1" fmla="*/ 4088280 w 4088280"/>
                  <a:gd name="connsiteY1" fmla="*/ 852435 h 1611363"/>
                  <a:gd name="connsiteX2" fmla="*/ 2049581 w 4088280"/>
                  <a:gd name="connsiteY2" fmla="*/ 1611363 h 1611363"/>
                  <a:gd name="connsiteX3" fmla="*/ 10882 w 4088280"/>
                  <a:gd name="connsiteY3" fmla="*/ 852435 h 1611363"/>
                  <a:gd name="connsiteX4" fmla="*/ 1258012 w 4088280"/>
                  <a:gd name="connsiteY4" fmla="*/ 123532 h 1611363"/>
                  <a:gd name="connsiteX5" fmla="*/ 1649331 w 4088280"/>
                  <a:gd name="connsiteY5" fmla="*/ 133164 h 1611363"/>
                  <a:gd name="connsiteX0" fmla="*/ 2057633 w 4088280"/>
                  <a:gd name="connsiteY0" fmla="*/ 0 h 1528045"/>
                  <a:gd name="connsiteX1" fmla="*/ 4088280 w 4088280"/>
                  <a:gd name="connsiteY1" fmla="*/ 769117 h 1528045"/>
                  <a:gd name="connsiteX2" fmla="*/ 2049581 w 4088280"/>
                  <a:gd name="connsiteY2" fmla="*/ 1528045 h 1528045"/>
                  <a:gd name="connsiteX3" fmla="*/ 10882 w 4088280"/>
                  <a:gd name="connsiteY3" fmla="*/ 769117 h 1528045"/>
                  <a:gd name="connsiteX4" fmla="*/ 1258012 w 4088280"/>
                  <a:gd name="connsiteY4" fmla="*/ 40214 h 1528045"/>
                  <a:gd name="connsiteX0" fmla="*/ 2046751 w 4077398"/>
                  <a:gd name="connsiteY0" fmla="*/ 0 h 1528045"/>
                  <a:gd name="connsiteX1" fmla="*/ 4077398 w 4077398"/>
                  <a:gd name="connsiteY1" fmla="*/ 769117 h 1528045"/>
                  <a:gd name="connsiteX2" fmla="*/ 2038699 w 4077398"/>
                  <a:gd name="connsiteY2" fmla="*/ 1528045 h 1528045"/>
                  <a:gd name="connsiteX3" fmla="*/ 0 w 4077398"/>
                  <a:gd name="connsiteY3" fmla="*/ 769117 h 1528045"/>
                  <a:gd name="connsiteX0" fmla="*/ 4077398 w 4077398"/>
                  <a:gd name="connsiteY0" fmla="*/ 0 h 758928"/>
                  <a:gd name="connsiteX1" fmla="*/ 2038699 w 4077398"/>
                  <a:gd name="connsiteY1" fmla="*/ 758928 h 758928"/>
                  <a:gd name="connsiteX2" fmla="*/ 0 w 4077398"/>
                  <a:gd name="connsiteY2" fmla="*/ 0 h 758928"/>
                  <a:gd name="connsiteX0" fmla="*/ 4077398 w 4077398"/>
                  <a:gd name="connsiteY0" fmla="*/ 0 h 758928"/>
                  <a:gd name="connsiteX1" fmla="*/ 2038699 w 4077398"/>
                  <a:gd name="connsiteY1" fmla="*/ 758928 h 758928"/>
                  <a:gd name="connsiteX2" fmla="*/ 0 w 4077398"/>
                  <a:gd name="connsiteY2" fmla="*/ 0 h 758928"/>
                  <a:gd name="connsiteX0" fmla="*/ 4242212 w 4242212"/>
                  <a:gd name="connsiteY0" fmla="*/ 152454 h 912213"/>
                  <a:gd name="connsiteX1" fmla="*/ 2203513 w 4242212"/>
                  <a:gd name="connsiteY1" fmla="*/ 911382 h 912213"/>
                  <a:gd name="connsiteX2" fmla="*/ 0 w 4242212"/>
                  <a:gd name="connsiteY2" fmla="*/ 0 h 912213"/>
                  <a:gd name="connsiteX0" fmla="*/ 4242212 w 4242212"/>
                  <a:gd name="connsiteY0" fmla="*/ 152454 h 912212"/>
                  <a:gd name="connsiteX1" fmla="*/ 2203513 w 4242212"/>
                  <a:gd name="connsiteY1" fmla="*/ 911382 h 912212"/>
                  <a:gd name="connsiteX2" fmla="*/ 0 w 4242212"/>
                  <a:gd name="connsiteY2" fmla="*/ 0 h 912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42212" h="912212">
                    <a:moveTo>
                      <a:pt x="4242212" y="152454"/>
                    </a:moveTo>
                    <a:cubicBezTo>
                      <a:pt x="4122984" y="372344"/>
                      <a:pt x="2910548" y="936791"/>
                      <a:pt x="2203513" y="911382"/>
                    </a:cubicBezTo>
                    <a:cubicBezTo>
                      <a:pt x="1496478" y="885973"/>
                      <a:pt x="456785" y="575698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bg2"/>
                </a:solidFill>
                <a:prstDash val="lgDashDotDot"/>
                <a:headEnd type="triangle" w="med" len="med"/>
                <a:tailEnd type="none" w="med" len="med"/>
              </a:ln>
              <a:effectLst>
                <a:outerShdw blurRad="63500" sx="102000" sy="102000" algn="ctr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73" name="ZoneTexte 72"/>
              <p:cNvSpPr txBox="1"/>
              <p:nvPr/>
            </p:nvSpPr>
            <p:spPr>
              <a:xfrm>
                <a:off x="1548815" y="1585602"/>
                <a:ext cx="591749" cy="561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267" baseline="40000" err="1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fr-FR" sz="4267" err="1">
                    <a:latin typeface="Castellar" panose="020A0402060406010301" pitchFamily="18" charset="0"/>
                  </a:rPr>
                  <a:t>P</a:t>
                </a:r>
                <a:endParaRPr lang="fr-FR" sz="2400">
                  <a:latin typeface="Castellar" panose="020A0402060406010301" pitchFamily="18" charset="0"/>
                </a:endParaRPr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-1204562" y="-841955"/>
              <a:ext cx="9405091" cy="860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>
                  <a:solidFill>
                    <a:srgbClr val="014093"/>
                  </a:solidFill>
                  <a:latin typeface="Adobe Caslon Pro" panose="0205050205050A020403"/>
                </a:rPr>
                <a:t>Conceptualization: concepts </a:t>
              </a:r>
              <a:r>
                <a:rPr lang="en-US" sz="3200" b="1" err="1">
                  <a:solidFill>
                    <a:srgbClr val="014093"/>
                  </a:solidFill>
                  <a:latin typeface="Adobe Caslon Pro" panose="0205050205050A020403"/>
                </a:rPr>
                <a:t>ontologiques</a:t>
              </a:r>
              <a:endParaRPr lang="fr-FR" sz="3200" b="1">
                <a:solidFill>
                  <a:srgbClr val="014093"/>
                </a:solidFill>
                <a:latin typeface="Adobe Caslon Pro" panose="0205050205050A020403"/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8971516" y="6133652"/>
              <a:ext cx="4257412" cy="13586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fr-FR" baseline="30000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fr-FR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fr-FR" baseline="-25000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fr-FR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fr-FR" u="sng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fr-FR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ttribute</a:t>
              </a:r>
              <a:r>
                <a:rPr lang="fr-FR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u="sng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fr-FR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pecific</a:t>
              </a:r>
              <a:r>
                <a:rPr lang="fr-FR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d’</a:t>
              </a:r>
              <a:r>
                <a:rPr lang="fr-FR">
                  <a:solidFill>
                    <a:srgbClr val="F266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Identité</a:t>
              </a:r>
              <a:endParaRPr lang="fr-FR">
                <a:solidFill>
                  <a:srgbClr val="01409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/>
              <a:r>
                <a:rPr lang="fr-FR" baseline="30000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fr-FR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fr-FR" baseline="-25000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fr-FR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fr-FR" u="sng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fr-FR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ttribute</a:t>
              </a:r>
              <a:r>
                <a:rPr lang="fr-FR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u="sng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fr-FR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pecific</a:t>
              </a:r>
              <a:r>
                <a:rPr lang="fr-FR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de </a:t>
              </a:r>
              <a:r>
                <a:rPr lang="fr-FR">
                  <a:solidFill>
                    <a:srgbClr val="F266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Contexte</a:t>
              </a:r>
            </a:p>
            <a:p>
              <a:pPr algn="r"/>
              <a:r>
                <a:rPr lang="fr-FR" baseline="30000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fr-FR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fr-FR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fr-FR" u="sng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fr-FR" err="1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ttribute</a:t>
              </a:r>
              <a:r>
                <a:rPr lang="fr-FR">
                  <a:solidFill>
                    <a:srgbClr val="0140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u="sng">
                  <a:solidFill>
                    <a:srgbClr val="F266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fr-FR">
                  <a:solidFill>
                    <a:srgbClr val="F2663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ualification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736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			La solution</a:t>
            </a:r>
          </a:p>
        </p:txBody>
      </p:sp>
      <p:pic>
        <p:nvPicPr>
          <p:cNvPr id="4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88266" y="118343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8"/>
          <p:cNvCxnSpPr>
            <a:cxnSpLocks/>
          </p:cNvCxnSpPr>
          <p:nvPr/>
        </p:nvCxnSpPr>
        <p:spPr>
          <a:xfrm>
            <a:off x="2608446" y="1177830"/>
            <a:ext cx="9583554" cy="0"/>
          </a:xfrm>
          <a:prstGeom prst="line">
            <a:avLst/>
          </a:prstGeom>
          <a:ln w="19050">
            <a:solidFill>
              <a:srgbClr val="014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04B7CA4-8DDB-4AF7-4157-A23E86831D55}"/>
              </a:ext>
            </a:extLst>
          </p:cNvPr>
          <p:cNvSpPr txBox="1">
            <a:spLocks/>
          </p:cNvSpPr>
          <p:nvPr/>
        </p:nvSpPr>
        <p:spPr>
          <a:xfrm>
            <a:off x="7290949" y="1414021"/>
            <a:ext cx="4901051" cy="2340003"/>
          </a:xfrm>
        </p:spPr>
        <p:txBody>
          <a:bodyPr>
            <a:normAutofit fontScale="925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014093"/>
                </a:solidFill>
                <a:latin typeface="Adobe Caslon Pro" panose="0205050205050A020403"/>
              </a:rPr>
              <a:t>Les informations doivent être :</a:t>
            </a:r>
          </a:p>
          <a:p>
            <a:pPr>
              <a:lnSpc>
                <a:spcPct val="150000"/>
              </a:lnSpc>
            </a:pPr>
            <a:r>
              <a:rPr lang="fr-FR" sz="3600" b="1">
                <a:solidFill>
                  <a:srgbClr val="F26639"/>
                </a:solidFill>
                <a:latin typeface="Adobe Caslon Pro" panose="0205050205050A020403"/>
              </a:rPr>
              <a:t>structurées</a:t>
            </a:r>
          </a:p>
          <a:p>
            <a:pPr>
              <a:lnSpc>
                <a:spcPct val="150000"/>
              </a:lnSpc>
            </a:pPr>
            <a:r>
              <a:rPr lang="fr-FR" sz="3600" b="1">
                <a:solidFill>
                  <a:srgbClr val="F26639"/>
                </a:solidFill>
                <a:latin typeface="Adobe Caslon Pro" panose="0205050205050A020403"/>
              </a:rPr>
              <a:t>catégorisées</a:t>
            </a:r>
            <a:r>
              <a:rPr lang="fr-FR" sz="2400" b="1">
                <a:solidFill>
                  <a:srgbClr val="014093"/>
                </a:solidFill>
                <a:latin typeface="Adobe Caslon Pro" panose="0205050205050A020403"/>
              </a:rPr>
              <a:t> 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04B7CA4-8DDB-4AF7-4157-A23E86831D55}"/>
              </a:ext>
            </a:extLst>
          </p:cNvPr>
          <p:cNvSpPr txBox="1">
            <a:spLocks/>
          </p:cNvSpPr>
          <p:nvPr/>
        </p:nvSpPr>
        <p:spPr>
          <a:xfrm>
            <a:off x="6711884" y="4031541"/>
            <a:ext cx="5584359" cy="867930"/>
          </a:xfr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014093"/>
                </a:solidFill>
                <a:latin typeface="Adobe Caslon Pro" panose="0205050205050A020403"/>
              </a:rPr>
              <a:t>Les </a:t>
            </a:r>
            <a:r>
              <a:rPr lang="fr-FR" sz="2800" b="1" i="1">
                <a:solidFill>
                  <a:srgbClr val="014093"/>
                </a:solidFill>
                <a:latin typeface="Adobe Caslon Pro" panose="0205050205050A020403"/>
              </a:rPr>
              <a:t>entonnoirs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</a:rPr>
              <a:t> de </a:t>
            </a:r>
            <a:r>
              <a:rPr lang="fr-FR" sz="2800" b="1">
                <a:solidFill>
                  <a:srgbClr val="F26639"/>
                </a:solidFill>
                <a:latin typeface="Adobe Caslon Pro" panose="0205050205050A020403"/>
              </a:rPr>
              <a:t>classification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</a:rPr>
              <a:t> choisis permettent de </a:t>
            </a:r>
            <a:r>
              <a:rPr lang="fr-FR" sz="2800" b="1">
                <a:solidFill>
                  <a:srgbClr val="F26639"/>
                </a:solidFill>
                <a:latin typeface="Adobe Caslon Pro" panose="0205050205050A020403"/>
              </a:rPr>
              <a:t>changer 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</a:rPr>
              <a:t>de</a:t>
            </a:r>
            <a:r>
              <a:rPr lang="fr-FR" sz="2800" b="1">
                <a:solidFill>
                  <a:srgbClr val="F26639"/>
                </a:solidFill>
                <a:latin typeface="Adobe Caslon Pro" panose="0205050205050A020403"/>
              </a:rPr>
              <a:t> perspective 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</a:rPr>
              <a:t>et</a:t>
            </a:r>
            <a:r>
              <a:rPr lang="fr-FR" sz="2800" b="1">
                <a:solidFill>
                  <a:srgbClr val="F26639"/>
                </a:solidFill>
                <a:latin typeface="Adobe Caslon Pro" panose="0205050205050A020403"/>
              </a:rPr>
              <a:t> 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</a:rPr>
              <a:t>de</a:t>
            </a:r>
            <a:r>
              <a:rPr lang="fr-FR" sz="2800" b="1">
                <a:solidFill>
                  <a:srgbClr val="F26639"/>
                </a:solidFill>
                <a:latin typeface="Adobe Caslon Pro" panose="0205050205050A020403"/>
              </a:rPr>
              <a:t> résolution</a:t>
            </a:r>
            <a:r>
              <a:rPr lang="fr-FR" sz="2800" b="1">
                <a:solidFill>
                  <a:srgbClr val="014093"/>
                </a:solidFill>
                <a:latin typeface="Adobe Caslon Pro" panose="0205050205050A020403"/>
              </a:rPr>
              <a:t>.</a:t>
            </a:r>
            <a:r>
              <a:rPr lang="fr-FR" sz="2800" b="1">
                <a:solidFill>
                  <a:srgbClr val="F26639"/>
                </a:solidFill>
                <a:latin typeface="Adobe Caslon Pro" panose="0205050205050A020403"/>
              </a:rPr>
              <a:t> </a:t>
            </a:r>
          </a:p>
        </p:txBody>
      </p:sp>
      <p:pic>
        <p:nvPicPr>
          <p:cNvPr id="24" name="Graphic 5" descr="Hierarchy with solid fill">
            <a:extLst>
              <a:ext uri="{FF2B5EF4-FFF2-40B4-BE49-F238E27FC236}">
                <a16:creationId xmlns:a16="http://schemas.microsoft.com/office/drawing/2014/main" id="{95C749F1-4881-3B02-EC5B-188219878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856823" y="1990728"/>
            <a:ext cx="866436" cy="866436"/>
          </a:xfrm>
          <a:prstGeom prst="rect">
            <a:avLst/>
          </a:prstGeom>
          <a:ln>
            <a:noFill/>
          </a:ln>
        </p:spPr>
      </p:pic>
      <p:pic>
        <p:nvPicPr>
          <p:cNvPr id="25" name="Graphic 7" descr="Filter with solid fill">
            <a:extLst>
              <a:ext uri="{FF2B5EF4-FFF2-40B4-BE49-F238E27FC236}">
                <a16:creationId xmlns:a16="http://schemas.microsoft.com/office/drawing/2014/main" id="{29F84D6F-CBB0-B4BA-1123-CB15EF847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775198" y="2938862"/>
            <a:ext cx="1029686" cy="10296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7"/>
          <a:srcRect l="6632" t="10203" r="12159" b="4287"/>
          <a:stretch/>
        </p:blipFill>
        <p:spPr>
          <a:xfrm>
            <a:off x="838200" y="1635252"/>
            <a:ext cx="4478694" cy="3349691"/>
          </a:xfrm>
          <a:prstGeom prst="rect">
            <a:avLst/>
          </a:prstGeom>
        </p:spPr>
      </p:pic>
      <p:sp>
        <p:nvSpPr>
          <p:cNvPr id="27" name="Rectangle à coins arrondis 26"/>
          <p:cNvSpPr/>
          <p:nvPr/>
        </p:nvSpPr>
        <p:spPr>
          <a:xfrm>
            <a:off x="2091612" y="5356937"/>
            <a:ext cx="1446245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/>
          </a:p>
        </p:txBody>
      </p:sp>
      <p:cxnSp>
        <p:nvCxnSpPr>
          <p:cNvPr id="28" name="Connecteur droit 27"/>
          <p:cNvCxnSpPr/>
          <p:nvPr/>
        </p:nvCxnSpPr>
        <p:spPr>
          <a:xfrm>
            <a:off x="3687301" y="1839437"/>
            <a:ext cx="35613" cy="42546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936256" y="1839437"/>
            <a:ext cx="35613" cy="42546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èche droite 29"/>
          <p:cNvSpPr/>
          <p:nvPr/>
        </p:nvSpPr>
        <p:spPr>
          <a:xfrm>
            <a:off x="625151" y="5931022"/>
            <a:ext cx="6410131" cy="681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Spécification</a:t>
            </a:r>
            <a:endParaRPr lang="en-US"/>
          </a:p>
        </p:txBody>
      </p:sp>
      <p:sp>
        <p:nvSpPr>
          <p:cNvPr id="31" name="ZoneTexte 30"/>
          <p:cNvSpPr txBox="1"/>
          <p:nvPr/>
        </p:nvSpPr>
        <p:spPr>
          <a:xfrm>
            <a:off x="578493" y="6457246"/>
            <a:ext cx="30884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100" err="1"/>
              <a:t>Level</a:t>
            </a:r>
            <a:r>
              <a:rPr lang="fr-FR" sz="1100"/>
              <a:t> 0</a:t>
            </a:r>
          </a:p>
          <a:p>
            <a:r>
              <a:rPr lang="fr-FR" sz="1100"/>
              <a:t>T (top concept)</a:t>
            </a:r>
            <a:endParaRPr lang="en-US" sz="1100"/>
          </a:p>
        </p:txBody>
      </p:sp>
      <p:sp>
        <p:nvSpPr>
          <p:cNvPr id="32" name="ZoneTexte 31"/>
          <p:cNvSpPr txBox="1"/>
          <p:nvPr/>
        </p:nvSpPr>
        <p:spPr>
          <a:xfrm>
            <a:off x="2425174" y="6428465"/>
            <a:ext cx="845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err="1"/>
              <a:t>Level</a:t>
            </a:r>
            <a:r>
              <a:rPr lang="fr-FR" sz="1100"/>
              <a:t> 1</a:t>
            </a:r>
            <a:endParaRPr lang="en-US" sz="1100"/>
          </a:p>
        </p:txBody>
      </p:sp>
      <p:sp>
        <p:nvSpPr>
          <p:cNvPr id="33" name="ZoneTexte 32"/>
          <p:cNvSpPr txBox="1"/>
          <p:nvPr/>
        </p:nvSpPr>
        <p:spPr>
          <a:xfrm>
            <a:off x="4113242" y="6427491"/>
            <a:ext cx="89884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100" err="1"/>
              <a:t>Level</a:t>
            </a:r>
            <a:r>
              <a:rPr lang="fr-FR" sz="1100"/>
              <a:t> 2 ...</a:t>
            </a:r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5850296" y="6427980"/>
                <a:ext cx="20713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err="1"/>
                  <a:t>Level</a:t>
                </a:r>
                <a:r>
                  <a:rPr lang="fr-FR" sz="1100"/>
                  <a:t> y</a:t>
                </a:r>
              </a:p>
              <a:p>
                <a14:m>
                  <m:oMath xmlns:m="http://schemas.openxmlformats.org/officeDocument/2006/math">
                    <m:r>
                      <a:rPr lang="fr-FR" sz="1100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fr-FR" sz="1100"/>
                  <a:t> (</a:t>
                </a:r>
                <a:r>
                  <a:rPr lang="fr-FR" sz="1100" err="1"/>
                  <a:t>bottom</a:t>
                </a:r>
                <a:r>
                  <a:rPr lang="fr-FR" sz="1100"/>
                  <a:t> concept)</a:t>
                </a:r>
                <a:endParaRPr lang="en-US" sz="110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296" y="6427980"/>
                <a:ext cx="2071395" cy="430887"/>
              </a:xfrm>
              <a:prstGeom prst="rect">
                <a:avLst/>
              </a:prstGeom>
              <a:blipFill>
                <a:blip r:embed="rId8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à coins arrondis 34"/>
          <p:cNvSpPr/>
          <p:nvPr/>
        </p:nvSpPr>
        <p:spPr>
          <a:xfrm>
            <a:off x="3990392" y="5356937"/>
            <a:ext cx="1446245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fr-FR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fr-FR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266475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			La solution</a:t>
            </a:r>
          </a:p>
        </p:txBody>
      </p:sp>
      <p:pic>
        <p:nvPicPr>
          <p:cNvPr id="4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88266" y="118343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128020" y="1250837"/>
            <a:ext cx="3598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Let </a:t>
            </a:r>
            <a:r>
              <a:rPr lang="fr-FR" i="1"/>
              <a:t>T</a:t>
            </a:r>
            <a:r>
              <a:rPr lang="fr-FR"/>
              <a:t> = {</a:t>
            </a:r>
            <a:r>
              <a:rPr lang="fr-FR" baseline="30000" err="1"/>
              <a:t>N</a:t>
            </a:r>
            <a:r>
              <a:rPr lang="fr-FR" err="1"/>
              <a:t>A,</a:t>
            </a:r>
            <a:r>
              <a:rPr lang="fr-FR" baseline="30000" err="1"/>
              <a:t>N</a:t>
            </a:r>
            <a:r>
              <a:rPr lang="fr-FR" err="1"/>
              <a:t>P,</a:t>
            </a:r>
            <a:r>
              <a:rPr lang="fr-FR" baseline="30000" err="1"/>
              <a:t>a</a:t>
            </a:r>
            <a:r>
              <a:rPr lang="fr-FR" err="1"/>
              <a:t>S</a:t>
            </a:r>
            <a:r>
              <a:rPr lang="fr-FR" baseline="-25000" err="1"/>
              <a:t>I</a:t>
            </a:r>
            <a:r>
              <a:rPr lang="fr-FR" err="1"/>
              <a:t>,</a:t>
            </a:r>
            <a:r>
              <a:rPr lang="fr-FR" baseline="30000" err="1"/>
              <a:t>a</a:t>
            </a:r>
            <a:r>
              <a:rPr lang="fr-FR" err="1"/>
              <a:t>S</a:t>
            </a:r>
            <a:r>
              <a:rPr lang="fr-FR" baseline="-25000" err="1"/>
              <a:t>C</a:t>
            </a:r>
            <a:r>
              <a:rPr lang="fr-FR" err="1"/>
              <a:t>,</a:t>
            </a:r>
            <a:r>
              <a:rPr lang="fr-FR" baseline="30000" err="1"/>
              <a:t>a</a:t>
            </a:r>
            <a:r>
              <a:rPr lang="fr-FR" err="1"/>
              <a:t>Q</a:t>
            </a:r>
            <a:r>
              <a:rPr lang="fr-FR"/>
              <a:t>},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represents</a:t>
            </a:r>
            <a:r>
              <a:rPr lang="fr-FR"/>
              <a:t> the </a:t>
            </a:r>
            <a:r>
              <a:rPr lang="fr-FR" err="1"/>
              <a:t>TBox</a:t>
            </a:r>
            <a:r>
              <a:rPr lang="fr-FR"/>
              <a:t> component, a set of </a:t>
            </a:r>
            <a:r>
              <a:rPr lang="fr-FR" err="1"/>
              <a:t>ontology</a:t>
            </a:r>
            <a:r>
              <a:rPr lang="fr-FR"/>
              <a:t> classes at the </a:t>
            </a:r>
            <a:r>
              <a:rPr lang="fr-FR" err="1"/>
              <a:t>highest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.</a:t>
            </a:r>
          </a:p>
          <a:p>
            <a:r>
              <a:rPr lang="fr-FR"/>
              <a:t>The </a:t>
            </a:r>
            <a:r>
              <a:rPr lang="fr-FR" err="1"/>
              <a:t>dataset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represented</a:t>
            </a:r>
            <a:r>
              <a:rPr lang="fr-FR"/>
              <a:t> by a set of instances, </a:t>
            </a:r>
            <a:r>
              <a:rPr lang="fr-FR" i="1"/>
              <a:t>U</a:t>
            </a:r>
            <a:r>
              <a:rPr lang="fr-FR"/>
              <a:t> = {u</a:t>
            </a:r>
            <a:r>
              <a:rPr lang="fr-FR" baseline="-25000"/>
              <a:t>1</a:t>
            </a:r>
            <a:r>
              <a:rPr lang="fr-FR"/>
              <a:t>, …..</a:t>
            </a:r>
            <a:r>
              <a:rPr lang="fr-FR" err="1"/>
              <a:t>u</a:t>
            </a:r>
            <a:r>
              <a:rPr lang="fr-FR" baseline="-25000" err="1"/>
              <a:t>m</a:t>
            </a:r>
            <a:r>
              <a:rPr lang="fr-FR"/>
              <a:t>}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79073" y="1339541"/>
            <a:ext cx="5085183" cy="1744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3" name="Rectangle à coins arrondis 22"/>
          <p:cNvSpPr/>
          <p:nvPr/>
        </p:nvSpPr>
        <p:spPr>
          <a:xfrm>
            <a:off x="4156976" y="1465192"/>
            <a:ext cx="1446245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/>
          </a:p>
        </p:txBody>
      </p:sp>
      <p:sp>
        <p:nvSpPr>
          <p:cNvPr id="24" name="Rectangle à coins arrondis 23"/>
          <p:cNvSpPr/>
          <p:nvPr/>
        </p:nvSpPr>
        <p:spPr>
          <a:xfrm>
            <a:off x="5781124" y="1465192"/>
            <a:ext cx="1446245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/>
          </a:p>
        </p:txBody>
      </p:sp>
      <p:sp>
        <p:nvSpPr>
          <p:cNvPr id="25" name="Rectangle à coins arrondis 24"/>
          <p:cNvSpPr/>
          <p:nvPr/>
        </p:nvSpPr>
        <p:spPr>
          <a:xfrm>
            <a:off x="4156975" y="2303863"/>
            <a:ext cx="1446245" cy="541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/>
          </a:p>
        </p:txBody>
      </p:sp>
      <p:sp>
        <p:nvSpPr>
          <p:cNvPr id="26" name="Rectangle à coins arrondis 25"/>
          <p:cNvSpPr/>
          <p:nvPr/>
        </p:nvSpPr>
        <p:spPr>
          <a:xfrm>
            <a:off x="5781124" y="2303863"/>
            <a:ext cx="1446245" cy="541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fr-FR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/>
          </a:p>
        </p:txBody>
      </p:sp>
      <p:sp>
        <p:nvSpPr>
          <p:cNvPr id="27" name="Rectangle à coins arrondis 26"/>
          <p:cNvSpPr/>
          <p:nvPr/>
        </p:nvSpPr>
        <p:spPr>
          <a:xfrm>
            <a:off x="7405273" y="2303863"/>
            <a:ext cx="1446245" cy="541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fr-FR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/>
          </a:p>
        </p:txBody>
      </p:sp>
      <p:sp>
        <p:nvSpPr>
          <p:cNvPr id="28" name="ZoneTexte 27"/>
          <p:cNvSpPr txBox="1"/>
          <p:nvPr/>
        </p:nvSpPr>
        <p:spPr>
          <a:xfrm>
            <a:off x="7477740" y="1551114"/>
            <a:ext cx="19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owl:Thing</a:t>
            </a:r>
            <a:endParaRPr lang="en-US"/>
          </a:p>
        </p:txBody>
      </p:sp>
      <p:sp>
        <p:nvSpPr>
          <p:cNvPr id="29" name="ZoneTexte 28"/>
          <p:cNvSpPr txBox="1"/>
          <p:nvPr/>
        </p:nvSpPr>
        <p:spPr>
          <a:xfrm>
            <a:off x="9253978" y="1339541"/>
            <a:ext cx="25499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aseline="30000">
                <a:solidFill>
                  <a:schemeClr val="accent1"/>
                </a:solidFill>
                <a:cs typeface="Times New Roman" panose="02020603050405020304" pitchFamily="18" charset="0"/>
              </a:rPr>
              <a:t>N</a:t>
            </a:r>
            <a:r>
              <a:rPr lang="fr-FR">
                <a:solidFill>
                  <a:schemeClr val="accent1"/>
                </a:solidFill>
                <a:cs typeface="Times New Roman" panose="02020603050405020304" pitchFamily="18" charset="0"/>
              </a:rPr>
              <a:t>A: Agent   </a:t>
            </a:r>
          </a:p>
          <a:p>
            <a:r>
              <a:rPr lang="fr-FR" baseline="30000" err="1">
                <a:solidFill>
                  <a:schemeClr val="accent1"/>
                </a:solidFill>
                <a:cs typeface="Times New Roman" panose="02020603050405020304" pitchFamily="18" charset="0"/>
              </a:rPr>
              <a:t>N</a:t>
            </a:r>
            <a:r>
              <a:rPr lang="fr-FR" err="1">
                <a:solidFill>
                  <a:schemeClr val="accent1"/>
                </a:solidFill>
                <a:cs typeface="Times New Roman" panose="02020603050405020304" pitchFamily="18" charset="0"/>
              </a:rPr>
              <a:t>P</a:t>
            </a:r>
            <a:r>
              <a:rPr lang="fr-FR">
                <a:solidFill>
                  <a:schemeClr val="accent1"/>
                </a:solidFill>
                <a:cs typeface="Times New Roman" panose="02020603050405020304" pitchFamily="18" charset="0"/>
              </a:rPr>
              <a:t>: Processus</a:t>
            </a:r>
          </a:p>
          <a:p>
            <a:endParaRPr lang="fr-FR">
              <a:solidFill>
                <a:schemeClr val="accent1"/>
              </a:solidFill>
              <a:cs typeface="Times New Roman" panose="02020603050405020304" pitchFamily="18" charset="0"/>
            </a:endParaRPr>
          </a:p>
          <a:p>
            <a:r>
              <a:rPr lang="fr-FR" baseline="30000" err="1">
                <a:solidFill>
                  <a:schemeClr val="accent2"/>
                </a:solidFill>
                <a:cs typeface="Times New Roman" panose="02020603050405020304" pitchFamily="18" charset="0"/>
              </a:rPr>
              <a:t>a</a:t>
            </a:r>
            <a:r>
              <a:rPr lang="fr-FR" err="1">
                <a:solidFill>
                  <a:schemeClr val="accent2"/>
                </a:solidFill>
                <a:cs typeface="Times New Roman" panose="02020603050405020304" pitchFamily="18" charset="0"/>
              </a:rPr>
              <a:t>S</a:t>
            </a:r>
            <a:r>
              <a:rPr lang="fr-FR" baseline="-25000" err="1">
                <a:solidFill>
                  <a:schemeClr val="accent2"/>
                </a:solidFill>
                <a:cs typeface="Times New Roman" panose="02020603050405020304" pitchFamily="18" charset="0"/>
              </a:rPr>
              <a:t>I</a:t>
            </a:r>
            <a:r>
              <a:rPr lang="fr-FR" err="1">
                <a:solidFill>
                  <a:schemeClr val="accent2"/>
                </a:solidFill>
                <a:cs typeface="Times New Roman" panose="02020603050405020304" pitchFamily="18" charset="0"/>
              </a:rPr>
              <a:t>:attribute</a:t>
            </a:r>
            <a:r>
              <a:rPr lang="fr-FR">
                <a:solidFill>
                  <a:schemeClr val="accent2"/>
                </a:solidFill>
                <a:cs typeface="Times New Roman" panose="02020603050405020304" pitchFamily="18" charset="0"/>
              </a:rPr>
              <a:t> </a:t>
            </a:r>
            <a:r>
              <a:rPr lang="fr-FR" err="1">
                <a:solidFill>
                  <a:schemeClr val="accent2"/>
                </a:solidFill>
                <a:cs typeface="Times New Roman" panose="02020603050405020304" pitchFamily="18" charset="0"/>
              </a:rPr>
              <a:t>Identity</a:t>
            </a:r>
            <a:endParaRPr lang="fr-FR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r>
              <a:rPr lang="fr-FR" baseline="30000" err="1">
                <a:solidFill>
                  <a:schemeClr val="accent2"/>
                </a:solidFill>
                <a:cs typeface="Times New Roman" panose="02020603050405020304" pitchFamily="18" charset="0"/>
              </a:rPr>
              <a:t>a</a:t>
            </a:r>
            <a:r>
              <a:rPr lang="fr-FR" err="1">
                <a:solidFill>
                  <a:schemeClr val="accent2"/>
                </a:solidFill>
                <a:cs typeface="Times New Roman" panose="02020603050405020304" pitchFamily="18" charset="0"/>
              </a:rPr>
              <a:t>S</a:t>
            </a:r>
            <a:r>
              <a:rPr lang="fr-FR" baseline="-25000" err="1">
                <a:solidFill>
                  <a:schemeClr val="accent2"/>
                </a:solidFill>
                <a:cs typeface="Times New Roman" panose="02020603050405020304" pitchFamily="18" charset="0"/>
              </a:rPr>
              <a:t>C</a:t>
            </a:r>
            <a:r>
              <a:rPr lang="fr-FR" err="1">
                <a:solidFill>
                  <a:schemeClr val="accent2"/>
                </a:solidFill>
                <a:cs typeface="Times New Roman" panose="02020603050405020304" pitchFamily="18" charset="0"/>
              </a:rPr>
              <a:t>:attribute</a:t>
            </a:r>
            <a:r>
              <a:rPr lang="fr-FR">
                <a:solidFill>
                  <a:schemeClr val="accent2"/>
                </a:solidFill>
                <a:cs typeface="Times New Roman" panose="02020603050405020304" pitchFamily="18" charset="0"/>
              </a:rPr>
              <a:t> </a:t>
            </a:r>
            <a:r>
              <a:rPr lang="fr-FR" err="1">
                <a:solidFill>
                  <a:schemeClr val="accent2"/>
                </a:solidFill>
                <a:cs typeface="Times New Roman" panose="02020603050405020304" pitchFamily="18" charset="0"/>
              </a:rPr>
              <a:t>Context</a:t>
            </a:r>
            <a:endParaRPr lang="fr-FR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r>
              <a:rPr lang="fr-FR" baseline="30000" err="1">
                <a:solidFill>
                  <a:schemeClr val="accent2"/>
                </a:solidFill>
                <a:cs typeface="Times New Roman" panose="02020603050405020304" pitchFamily="18" charset="0"/>
              </a:rPr>
              <a:t>a</a:t>
            </a:r>
            <a:r>
              <a:rPr lang="fr-FR" err="1">
                <a:solidFill>
                  <a:schemeClr val="accent2"/>
                </a:solidFill>
                <a:cs typeface="Times New Roman" panose="02020603050405020304" pitchFamily="18" charset="0"/>
              </a:rPr>
              <a:t>Q:attribute</a:t>
            </a:r>
            <a:r>
              <a:rPr lang="fr-FR">
                <a:solidFill>
                  <a:schemeClr val="accent2"/>
                </a:solidFill>
                <a:cs typeface="Times New Roman" panose="02020603050405020304" pitchFamily="18" charset="0"/>
              </a:rPr>
              <a:t> Qualification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28020" y="4209366"/>
            <a:ext cx="3550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Let </a:t>
            </a:r>
            <a:r>
              <a:rPr lang="fr-FR" i="1"/>
              <a:t>f</a:t>
            </a:r>
            <a:r>
              <a:rPr lang="fr-FR"/>
              <a:t>: </a:t>
            </a:r>
            <a:r>
              <a:rPr lang="fr-FR" i="1"/>
              <a:t>A</a:t>
            </a:r>
            <a:r>
              <a:rPr lang="fr-FR"/>
              <a:t> -&gt;</a:t>
            </a:r>
            <a:r>
              <a:rPr lang="fr-FR" i="1"/>
              <a:t>T</a:t>
            </a:r>
            <a:r>
              <a:rPr lang="fr-FR"/>
              <a:t> </a:t>
            </a:r>
            <a:r>
              <a:rPr lang="fr-FR" err="1"/>
              <a:t>be</a:t>
            </a:r>
            <a:r>
              <a:rPr lang="fr-FR"/>
              <a:t> the </a:t>
            </a:r>
            <a:r>
              <a:rPr lang="fr-FR" err="1"/>
              <a:t>mapping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real world instances (</a:t>
            </a:r>
            <a:r>
              <a:rPr lang="fr-FR" err="1"/>
              <a:t>individuals</a:t>
            </a:r>
            <a:r>
              <a:rPr lang="fr-FR"/>
              <a:t>) to abstraction (</a:t>
            </a:r>
            <a:r>
              <a:rPr lang="fr-FR" err="1"/>
              <a:t>Tbox</a:t>
            </a:r>
            <a:r>
              <a:rPr lang="fr-FR"/>
              <a:t>)</a:t>
            </a:r>
          </a:p>
          <a:p>
            <a:r>
              <a:rPr lang="fr-FR"/>
              <a:t>The </a:t>
            </a:r>
            <a:r>
              <a:rPr lang="fr-FR" err="1"/>
              <a:t>knowledge</a:t>
            </a:r>
            <a:r>
              <a:rPr lang="fr-FR"/>
              <a:t> base K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defined</a:t>
            </a:r>
            <a:r>
              <a:rPr lang="fr-FR"/>
              <a:t> by </a:t>
            </a:r>
            <a:r>
              <a:rPr lang="fr-FR" i="1"/>
              <a:t>K</a:t>
            </a:r>
            <a:r>
              <a:rPr lang="fr-FR"/>
              <a:t> = (</a:t>
            </a:r>
            <a:r>
              <a:rPr lang="fr-FR" i="1"/>
              <a:t>T</a:t>
            </a:r>
            <a:r>
              <a:rPr lang="fr-FR"/>
              <a:t>, </a:t>
            </a:r>
            <a:r>
              <a:rPr lang="fr-FR" i="1"/>
              <a:t>f (U</a:t>
            </a:r>
            <a:r>
              <a:rPr lang="fr-FR"/>
              <a:t>))</a:t>
            </a:r>
            <a:endParaRPr lang="en-US"/>
          </a:p>
        </p:txBody>
      </p:sp>
      <p:sp>
        <p:nvSpPr>
          <p:cNvPr id="31" name="Rectangle à coins arrondis 30"/>
          <p:cNvSpPr/>
          <p:nvPr/>
        </p:nvSpPr>
        <p:spPr>
          <a:xfrm>
            <a:off x="3781573" y="1132360"/>
            <a:ext cx="8253936" cy="2125074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79072" y="4084849"/>
            <a:ext cx="5085183" cy="1744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3" name="Rectangle à coins arrondis 32"/>
          <p:cNvSpPr/>
          <p:nvPr/>
        </p:nvSpPr>
        <p:spPr>
          <a:xfrm>
            <a:off x="4156975" y="4210500"/>
            <a:ext cx="1446245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fr-FR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fr-FR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, … </a:t>
            </a:r>
            <a:endParaRPr lang="en-US"/>
          </a:p>
        </p:txBody>
      </p:sp>
      <p:sp>
        <p:nvSpPr>
          <p:cNvPr id="34" name="Rectangle à coins arrondis 33"/>
          <p:cNvSpPr/>
          <p:nvPr/>
        </p:nvSpPr>
        <p:spPr>
          <a:xfrm>
            <a:off x="5781123" y="4210500"/>
            <a:ext cx="1446245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fr-FR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fr-FR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en-US"/>
          </a:p>
        </p:txBody>
      </p:sp>
      <p:sp>
        <p:nvSpPr>
          <p:cNvPr id="35" name="Rectangle à coins arrondis 34"/>
          <p:cNvSpPr/>
          <p:nvPr/>
        </p:nvSpPr>
        <p:spPr>
          <a:xfrm>
            <a:off x="4156974" y="5049171"/>
            <a:ext cx="1446245" cy="541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fr-FR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fr-FR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en-US"/>
          </a:p>
        </p:txBody>
      </p:sp>
      <p:sp>
        <p:nvSpPr>
          <p:cNvPr id="36" name="Rectangle à coins arrondis 35"/>
          <p:cNvSpPr/>
          <p:nvPr/>
        </p:nvSpPr>
        <p:spPr>
          <a:xfrm>
            <a:off x="5781123" y="5049171"/>
            <a:ext cx="1446245" cy="541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fr-FR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fr-FR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en-US"/>
          </a:p>
        </p:txBody>
      </p:sp>
      <p:sp>
        <p:nvSpPr>
          <p:cNvPr id="37" name="Rectangle à coins arrondis 36"/>
          <p:cNvSpPr/>
          <p:nvPr/>
        </p:nvSpPr>
        <p:spPr>
          <a:xfrm>
            <a:off x="7405272" y="5049171"/>
            <a:ext cx="1446245" cy="541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fr-FR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7477740" y="4296422"/>
            <a:ext cx="19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data</a:t>
            </a:r>
            <a:endParaRPr lang="en-US"/>
          </a:p>
        </p:txBody>
      </p:sp>
      <p:sp>
        <p:nvSpPr>
          <p:cNvPr id="39" name="Rectangle à coins arrondis 38"/>
          <p:cNvSpPr/>
          <p:nvPr/>
        </p:nvSpPr>
        <p:spPr>
          <a:xfrm>
            <a:off x="3781573" y="3877668"/>
            <a:ext cx="8253936" cy="2125074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ZoneTexte 39"/>
          <p:cNvSpPr txBox="1"/>
          <p:nvPr/>
        </p:nvSpPr>
        <p:spPr>
          <a:xfrm>
            <a:off x="9531294" y="4209366"/>
            <a:ext cx="21273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U</a:t>
            </a:r>
            <a:r>
              <a:rPr lang="fr-FR" baseline="-25000"/>
              <a:t>1</a:t>
            </a:r>
            <a:r>
              <a:rPr lang="fr-FR"/>
              <a:t>, … ,U</a:t>
            </a:r>
            <a:r>
              <a:rPr lang="fr-FR" baseline="-25000"/>
              <a:t>m </a:t>
            </a:r>
            <a:r>
              <a:rPr lang="fr-FR"/>
              <a:t>are </a:t>
            </a:r>
            <a:r>
              <a:rPr lang="fr-FR" err="1"/>
              <a:t>individuals</a:t>
            </a:r>
            <a:endParaRPr lang="fr-FR"/>
          </a:p>
          <a:p>
            <a:r>
              <a:rPr lang="fr-FR" i="1"/>
              <a:t>f</a:t>
            </a:r>
            <a:r>
              <a:rPr lang="fr-FR"/>
              <a:t>(U</a:t>
            </a:r>
            <a:r>
              <a:rPr lang="fr-FR" baseline="-25000"/>
              <a:t>1</a:t>
            </a:r>
            <a:r>
              <a:rPr lang="fr-FR"/>
              <a:t>) ∈ </a:t>
            </a:r>
            <a:r>
              <a:rPr lang="fr-FR" i="1"/>
              <a:t>T </a:t>
            </a:r>
            <a:r>
              <a:rPr lang="fr-FR"/>
              <a:t>=&gt; </a:t>
            </a:r>
            <a:r>
              <a:rPr lang="fr-FR" err="1"/>
              <a:t>Abox</a:t>
            </a:r>
            <a:endParaRPr lang="fr-FR"/>
          </a:p>
          <a:p>
            <a:r>
              <a:rPr lang="fr-FR"/>
              <a:t> </a:t>
            </a:r>
            <a:r>
              <a:rPr lang="fr-FR" i="1"/>
              <a:t>A</a:t>
            </a:r>
            <a:r>
              <a:rPr lang="fr-FR"/>
              <a:t> = {</a:t>
            </a:r>
            <a:r>
              <a:rPr lang="fr-FR" i="1"/>
              <a:t>f</a:t>
            </a:r>
            <a:r>
              <a:rPr lang="fr-FR"/>
              <a:t>(U</a:t>
            </a:r>
            <a:r>
              <a:rPr lang="fr-FR" baseline="-25000"/>
              <a:t>1</a:t>
            </a:r>
            <a:r>
              <a:rPr lang="fr-FR"/>
              <a:t>) , …, </a:t>
            </a:r>
            <a:r>
              <a:rPr lang="fr-FR" i="1"/>
              <a:t>f</a:t>
            </a:r>
            <a:r>
              <a:rPr lang="fr-FR"/>
              <a:t>(U</a:t>
            </a:r>
            <a:r>
              <a:rPr lang="fr-FR" baseline="-25000"/>
              <a:t>m</a:t>
            </a:r>
            <a:r>
              <a:rPr lang="fr-FR"/>
              <a:t>)}</a:t>
            </a:r>
          </a:p>
          <a:p>
            <a:endParaRPr lang="fr-FR"/>
          </a:p>
          <a:p>
            <a:endParaRPr lang="fr-FR" baseline="-25000"/>
          </a:p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2631110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		</a:t>
            </a:r>
            <a:r>
              <a:rPr lang="en-US" sz="2400"/>
              <a:t>Application: </a:t>
            </a:r>
            <a:r>
              <a:rPr lang="fr-FR" sz="2400"/>
              <a:t>Représentation topologique des faits, avec légende simplifiée</a:t>
            </a:r>
            <a:r>
              <a:rPr lang="fr-FR"/>
              <a:t/>
            </a:r>
            <a:br>
              <a:rPr lang="fr-FR"/>
            </a:br>
            <a:endParaRPr lang="en-US"/>
          </a:p>
        </p:txBody>
      </p:sp>
      <p:pic>
        <p:nvPicPr>
          <p:cNvPr id="4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88266" y="118343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Diagram&#10;&#10;Description automatically generated">
            <a:extLst>
              <a:ext uri="{FF2B5EF4-FFF2-40B4-BE49-F238E27FC236}">
                <a16:creationId xmlns:a16="http://schemas.microsoft.com/office/drawing/2014/main" id="{FE6C0446-0F1B-420C-67D7-682FF939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2469" y="1002309"/>
            <a:ext cx="10571478" cy="5596723"/>
          </a:xfrm>
          <a:prstGeom prst="rect">
            <a:avLst/>
          </a:prstGeom>
        </p:spPr>
      </p:pic>
      <p:pic>
        <p:nvPicPr>
          <p:cNvPr id="42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CD7EC9A-32A5-3D05-4964-C099DA4D2B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496" y="5582118"/>
            <a:ext cx="5058414" cy="1285305"/>
          </a:xfrm>
          <a:prstGeom prst="rect">
            <a:avLst/>
          </a:prstGeom>
        </p:spPr>
      </p:pic>
      <p:grpSp>
        <p:nvGrpSpPr>
          <p:cNvPr id="43" name="Groupe 42"/>
          <p:cNvGrpSpPr/>
          <p:nvPr/>
        </p:nvGrpSpPr>
        <p:grpSpPr>
          <a:xfrm>
            <a:off x="271017" y="757547"/>
            <a:ext cx="1113591" cy="1061890"/>
            <a:chOff x="2573004" y="2552280"/>
            <a:chExt cx="2208257" cy="2105735"/>
          </a:xfrm>
        </p:grpSpPr>
        <p:grpSp>
          <p:nvGrpSpPr>
            <p:cNvPr id="44" name="Groupe 43"/>
            <p:cNvGrpSpPr/>
            <p:nvPr/>
          </p:nvGrpSpPr>
          <p:grpSpPr>
            <a:xfrm>
              <a:off x="2573004" y="2552280"/>
              <a:ext cx="2208257" cy="2105735"/>
              <a:chOff x="3658382" y="2469125"/>
              <a:chExt cx="1168593" cy="1114339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58382" y="2764748"/>
                <a:ext cx="295174" cy="29517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50754" y="3275221"/>
                <a:ext cx="308244" cy="308243"/>
              </a:xfrm>
              <a:prstGeom prst="ellipse">
                <a:avLst/>
              </a:prstGeom>
              <a:solidFill>
                <a:srgbClr val="C502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26843" y="3275222"/>
                <a:ext cx="303741" cy="303740"/>
              </a:xfrm>
              <a:prstGeom prst="ellipse">
                <a:avLst/>
              </a:prstGeom>
              <a:solidFill>
                <a:srgbClr val="049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2474" y="2765421"/>
                <a:ext cx="294501" cy="294500"/>
              </a:xfrm>
              <a:prstGeom prst="ellipse">
                <a:avLst/>
              </a:prstGeom>
              <a:solidFill>
                <a:srgbClr val="6D99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6868" y="2469125"/>
                <a:ext cx="306837" cy="296296"/>
              </a:xfrm>
              <a:prstGeom prst="ellipse">
                <a:avLst/>
              </a:prstGeom>
              <a:solidFill>
                <a:srgbClr val="FF7B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52" name="Graphique 53" descr="Réseaux sociaux avec un remplissage uni">
                <a:extLst>
                  <a:ext uri="{FF2B5EF4-FFF2-40B4-BE49-F238E27FC236}">
                    <a16:creationId xmlns:a16="http://schemas.microsoft.com/office/drawing/2014/main" id="{9774345B-EC81-4A34-B62B-1AD59EA828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5214" y="2484555"/>
                <a:ext cx="1136940" cy="1074882"/>
              </a:xfrm>
              <a:custGeom>
                <a:avLst/>
                <a:gdLst>
                  <a:gd name="connsiteX0" fmla="*/ 2296034 w 2595448"/>
                  <a:gd name="connsiteY0" fmla="*/ 1278066 h 2453783"/>
                  <a:gd name="connsiteX1" fmla="*/ 2595449 w 2595448"/>
                  <a:gd name="connsiteY1" fmla="*/ 978652 h 2453783"/>
                  <a:gd name="connsiteX2" fmla="*/ 2296034 w 2595448"/>
                  <a:gd name="connsiteY2" fmla="*/ 679237 h 2453783"/>
                  <a:gd name="connsiteX3" fmla="*/ 1996619 w 2595448"/>
                  <a:gd name="connsiteY3" fmla="*/ 978652 h 2453783"/>
                  <a:gd name="connsiteX4" fmla="*/ 2000278 w 2595448"/>
                  <a:gd name="connsiteY4" fmla="*/ 1023564 h 2453783"/>
                  <a:gd name="connsiteX5" fmla="*/ 1653955 w 2595448"/>
                  <a:gd name="connsiteY5" fmla="*/ 1168281 h 2453783"/>
                  <a:gd name="connsiteX6" fmla="*/ 1358865 w 2595448"/>
                  <a:gd name="connsiteY6" fmla="*/ 963348 h 2453783"/>
                  <a:gd name="connsiteX7" fmla="*/ 1358865 w 2595448"/>
                  <a:gd name="connsiteY7" fmla="*/ 591408 h 2453783"/>
                  <a:gd name="connsiteX8" fmla="*/ 1584258 w 2595448"/>
                  <a:gd name="connsiteY8" fmla="*/ 232942 h 2453783"/>
                  <a:gd name="connsiteX9" fmla="*/ 1225792 w 2595448"/>
                  <a:gd name="connsiteY9" fmla="*/ 7552 h 2453783"/>
                  <a:gd name="connsiteX10" fmla="*/ 1000399 w 2595448"/>
                  <a:gd name="connsiteY10" fmla="*/ 366015 h 2453783"/>
                  <a:gd name="connsiteX11" fmla="*/ 1225792 w 2595448"/>
                  <a:gd name="connsiteY11" fmla="*/ 591408 h 2453783"/>
                  <a:gd name="connsiteX12" fmla="*/ 1225792 w 2595448"/>
                  <a:gd name="connsiteY12" fmla="*/ 963015 h 2453783"/>
                  <a:gd name="connsiteX13" fmla="*/ 932365 w 2595448"/>
                  <a:gd name="connsiteY13" fmla="*/ 1165287 h 2453783"/>
                  <a:gd name="connsiteX14" fmla="*/ 595357 w 2595448"/>
                  <a:gd name="connsiteY14" fmla="*/ 1024562 h 2453783"/>
                  <a:gd name="connsiteX15" fmla="*/ 345202 w 2595448"/>
                  <a:gd name="connsiteY15" fmla="*/ 682916 h 2453783"/>
                  <a:gd name="connsiteX16" fmla="*/ 3558 w 2595448"/>
                  <a:gd name="connsiteY16" fmla="*/ 933071 h 2453783"/>
                  <a:gd name="connsiteX17" fmla="*/ 253711 w 2595448"/>
                  <a:gd name="connsiteY17" fmla="*/ 1274716 h 2453783"/>
                  <a:gd name="connsiteX18" fmla="*/ 545122 w 2595448"/>
                  <a:gd name="connsiteY18" fmla="*/ 1149983 h 2453783"/>
                  <a:gd name="connsiteX19" fmla="*/ 885124 w 2595448"/>
                  <a:gd name="connsiteY19" fmla="*/ 1289045 h 2453783"/>
                  <a:gd name="connsiteX20" fmla="*/ 959645 w 2595448"/>
                  <a:gd name="connsiteY20" fmla="*/ 1621728 h 2453783"/>
                  <a:gd name="connsiteX21" fmla="*/ 684516 w 2595448"/>
                  <a:gd name="connsiteY21" fmla="*/ 1899519 h 2453783"/>
                  <a:gd name="connsiteX22" fmla="*/ 272475 w 2595448"/>
                  <a:gd name="connsiteY22" fmla="*/ 1997095 h 2453783"/>
                  <a:gd name="connsiteX23" fmla="*/ 370054 w 2595448"/>
                  <a:gd name="connsiteY23" fmla="*/ 2409136 h 2453783"/>
                  <a:gd name="connsiteX24" fmla="*/ 782092 w 2595448"/>
                  <a:gd name="connsiteY24" fmla="*/ 2311560 h 2453783"/>
                  <a:gd name="connsiteX25" fmla="*/ 778665 w 2595448"/>
                  <a:gd name="connsiteY25" fmla="*/ 1991672 h 2453783"/>
                  <a:gd name="connsiteX26" fmla="*/ 1055791 w 2595448"/>
                  <a:gd name="connsiteY26" fmla="*/ 1714547 h 2453783"/>
                  <a:gd name="connsiteX27" fmla="*/ 1529199 w 2595448"/>
                  <a:gd name="connsiteY27" fmla="*/ 1714547 h 2453783"/>
                  <a:gd name="connsiteX28" fmla="*/ 1806324 w 2595448"/>
                  <a:gd name="connsiteY28" fmla="*/ 1991339 h 2453783"/>
                  <a:gd name="connsiteX29" fmla="*/ 1894804 w 2595448"/>
                  <a:gd name="connsiteY29" fmla="*/ 2405427 h 2453783"/>
                  <a:gd name="connsiteX30" fmla="*/ 2308895 w 2595448"/>
                  <a:gd name="connsiteY30" fmla="*/ 2316947 h 2453783"/>
                  <a:gd name="connsiteX31" fmla="*/ 2220411 w 2595448"/>
                  <a:gd name="connsiteY31" fmla="*/ 1902859 h 2453783"/>
                  <a:gd name="connsiteX32" fmla="*/ 1898477 w 2595448"/>
                  <a:gd name="connsiteY32" fmla="*/ 1900517 h 2453783"/>
                  <a:gd name="connsiteX33" fmla="*/ 1625012 w 2595448"/>
                  <a:gd name="connsiteY33" fmla="*/ 1623392 h 2453783"/>
                  <a:gd name="connsiteX34" fmla="*/ 1709513 w 2595448"/>
                  <a:gd name="connsiteY34" fmla="*/ 1373214 h 2453783"/>
                  <a:gd name="connsiteX35" fmla="*/ 1701529 w 2595448"/>
                  <a:gd name="connsiteY35" fmla="*/ 1292372 h 2453783"/>
                  <a:gd name="connsiteX36" fmla="*/ 2051179 w 2595448"/>
                  <a:gd name="connsiteY36" fmla="*/ 1149318 h 2453783"/>
                  <a:gd name="connsiteX37" fmla="*/ 2296034 w 2595448"/>
                  <a:gd name="connsiteY37" fmla="*/ 1278066 h 2453783"/>
                  <a:gd name="connsiteX38" fmla="*/ 2296034 w 2595448"/>
                  <a:gd name="connsiteY38" fmla="*/ 795343 h 2453783"/>
                  <a:gd name="connsiteX39" fmla="*/ 2380203 w 2595448"/>
                  <a:gd name="connsiteY39" fmla="*/ 879512 h 2453783"/>
                  <a:gd name="connsiteX40" fmla="*/ 2296034 w 2595448"/>
                  <a:gd name="connsiteY40" fmla="*/ 963681 h 2453783"/>
                  <a:gd name="connsiteX41" fmla="*/ 2211865 w 2595448"/>
                  <a:gd name="connsiteY41" fmla="*/ 879512 h 2453783"/>
                  <a:gd name="connsiteX42" fmla="*/ 2211865 w 2595448"/>
                  <a:gd name="connsiteY42" fmla="*/ 879179 h 2453783"/>
                  <a:gd name="connsiteX43" fmla="*/ 2296034 w 2595448"/>
                  <a:gd name="connsiteY43" fmla="*/ 795343 h 2453783"/>
                  <a:gd name="connsiteX44" fmla="*/ 2129692 w 2595448"/>
                  <a:gd name="connsiteY44" fmla="*/ 1068143 h 2453783"/>
                  <a:gd name="connsiteX45" fmla="*/ 2146659 w 2595448"/>
                  <a:gd name="connsiteY45" fmla="*/ 1034875 h 2453783"/>
                  <a:gd name="connsiteX46" fmla="*/ 2228499 w 2595448"/>
                  <a:gd name="connsiteY46" fmla="*/ 994953 h 2453783"/>
                  <a:gd name="connsiteX47" fmla="*/ 2297697 w 2595448"/>
                  <a:gd name="connsiteY47" fmla="*/ 984640 h 2453783"/>
                  <a:gd name="connsiteX48" fmla="*/ 2366895 w 2595448"/>
                  <a:gd name="connsiteY48" fmla="*/ 994953 h 2453783"/>
                  <a:gd name="connsiteX49" fmla="*/ 2448735 w 2595448"/>
                  <a:gd name="connsiteY49" fmla="*/ 1034875 h 2453783"/>
                  <a:gd name="connsiteX50" fmla="*/ 2465370 w 2595448"/>
                  <a:gd name="connsiteY50" fmla="*/ 1068143 h 2453783"/>
                  <a:gd name="connsiteX51" fmla="*/ 2465370 w 2595448"/>
                  <a:gd name="connsiteY51" fmla="*/ 1132019 h 2453783"/>
                  <a:gd name="connsiteX52" fmla="*/ 2128029 w 2595448"/>
                  <a:gd name="connsiteY52" fmla="*/ 1132019 h 2453783"/>
                  <a:gd name="connsiteX53" fmla="*/ 301598 w 2595448"/>
                  <a:gd name="connsiteY53" fmla="*/ 795343 h 2453783"/>
                  <a:gd name="connsiteX54" fmla="*/ 385767 w 2595448"/>
                  <a:gd name="connsiteY54" fmla="*/ 879512 h 2453783"/>
                  <a:gd name="connsiteX55" fmla="*/ 301598 w 2595448"/>
                  <a:gd name="connsiteY55" fmla="*/ 963681 h 2453783"/>
                  <a:gd name="connsiteX56" fmla="*/ 217429 w 2595448"/>
                  <a:gd name="connsiteY56" fmla="*/ 879512 h 2453783"/>
                  <a:gd name="connsiteX57" fmla="*/ 217429 w 2595448"/>
                  <a:gd name="connsiteY57" fmla="*/ 879179 h 2453783"/>
                  <a:gd name="connsiteX58" fmla="*/ 299934 w 2595448"/>
                  <a:gd name="connsiteY58" fmla="*/ 795343 h 2453783"/>
                  <a:gd name="connsiteX59" fmla="*/ 467939 w 2595448"/>
                  <a:gd name="connsiteY59" fmla="*/ 1132351 h 2453783"/>
                  <a:gd name="connsiteX60" fmla="*/ 131929 w 2595448"/>
                  <a:gd name="connsiteY60" fmla="*/ 1132351 h 2453783"/>
                  <a:gd name="connsiteX61" fmla="*/ 131929 w 2595448"/>
                  <a:gd name="connsiteY61" fmla="*/ 1068143 h 2453783"/>
                  <a:gd name="connsiteX62" fmla="*/ 148896 w 2595448"/>
                  <a:gd name="connsiteY62" fmla="*/ 1034875 h 2453783"/>
                  <a:gd name="connsiteX63" fmla="*/ 230736 w 2595448"/>
                  <a:gd name="connsiteY63" fmla="*/ 994953 h 2453783"/>
                  <a:gd name="connsiteX64" fmla="*/ 299934 w 2595448"/>
                  <a:gd name="connsiteY64" fmla="*/ 984640 h 2453783"/>
                  <a:gd name="connsiteX65" fmla="*/ 369132 w 2595448"/>
                  <a:gd name="connsiteY65" fmla="*/ 994953 h 2453783"/>
                  <a:gd name="connsiteX66" fmla="*/ 450972 w 2595448"/>
                  <a:gd name="connsiteY66" fmla="*/ 1034875 h 2453783"/>
                  <a:gd name="connsiteX67" fmla="*/ 467607 w 2595448"/>
                  <a:gd name="connsiteY67" fmla="*/ 1068143 h 2453783"/>
                  <a:gd name="connsiteX68" fmla="*/ 527157 w 2595448"/>
                  <a:gd name="connsiteY68" fmla="*/ 1971046 h 2453783"/>
                  <a:gd name="connsiteX69" fmla="*/ 610993 w 2595448"/>
                  <a:gd name="connsiteY69" fmla="*/ 2054882 h 2453783"/>
                  <a:gd name="connsiteX70" fmla="*/ 527157 w 2595448"/>
                  <a:gd name="connsiteY70" fmla="*/ 2138718 h 2453783"/>
                  <a:gd name="connsiteX71" fmla="*/ 443321 w 2595448"/>
                  <a:gd name="connsiteY71" fmla="*/ 2054882 h 2453783"/>
                  <a:gd name="connsiteX72" fmla="*/ 527157 w 2595448"/>
                  <a:gd name="connsiteY72" fmla="*/ 1971046 h 2453783"/>
                  <a:gd name="connsiteX73" fmla="*/ 693499 w 2595448"/>
                  <a:gd name="connsiteY73" fmla="*/ 2307721 h 2453783"/>
                  <a:gd name="connsiteX74" fmla="*/ 360815 w 2595448"/>
                  <a:gd name="connsiteY74" fmla="*/ 2307721 h 2453783"/>
                  <a:gd name="connsiteX75" fmla="*/ 360815 w 2595448"/>
                  <a:gd name="connsiteY75" fmla="*/ 2243513 h 2453783"/>
                  <a:gd name="connsiteX76" fmla="*/ 377449 w 2595448"/>
                  <a:gd name="connsiteY76" fmla="*/ 2210245 h 2453783"/>
                  <a:gd name="connsiteX77" fmla="*/ 459290 w 2595448"/>
                  <a:gd name="connsiteY77" fmla="*/ 2170656 h 2453783"/>
                  <a:gd name="connsiteX78" fmla="*/ 527157 w 2595448"/>
                  <a:gd name="connsiteY78" fmla="*/ 2159677 h 2453783"/>
                  <a:gd name="connsiteX79" fmla="*/ 596355 w 2595448"/>
                  <a:gd name="connsiteY79" fmla="*/ 2170323 h 2453783"/>
                  <a:gd name="connsiteX80" fmla="*/ 678195 w 2595448"/>
                  <a:gd name="connsiteY80" fmla="*/ 2209912 h 2453783"/>
                  <a:gd name="connsiteX81" fmla="*/ 694829 w 2595448"/>
                  <a:gd name="connsiteY81" fmla="*/ 2243181 h 2453783"/>
                  <a:gd name="connsiteX82" fmla="*/ 1292328 w 2595448"/>
                  <a:gd name="connsiteY82" fmla="*/ 116337 h 2453783"/>
                  <a:gd name="connsiteX83" fmla="*/ 1376165 w 2595448"/>
                  <a:gd name="connsiteY83" fmla="*/ 200173 h 2453783"/>
                  <a:gd name="connsiteX84" fmla="*/ 1292328 w 2595448"/>
                  <a:gd name="connsiteY84" fmla="*/ 284009 h 2453783"/>
                  <a:gd name="connsiteX85" fmla="*/ 1208492 w 2595448"/>
                  <a:gd name="connsiteY85" fmla="*/ 200505 h 2453783"/>
                  <a:gd name="connsiteX86" fmla="*/ 1291996 w 2595448"/>
                  <a:gd name="connsiteY86" fmla="*/ 116337 h 2453783"/>
                  <a:gd name="connsiteX87" fmla="*/ 1292328 w 2595448"/>
                  <a:gd name="connsiteY87" fmla="*/ 116337 h 2453783"/>
                  <a:gd name="connsiteX88" fmla="*/ 1125987 w 2595448"/>
                  <a:gd name="connsiteY88" fmla="*/ 453012 h 2453783"/>
                  <a:gd name="connsiteX89" fmla="*/ 1125987 w 2595448"/>
                  <a:gd name="connsiteY89" fmla="*/ 388804 h 2453783"/>
                  <a:gd name="connsiteX90" fmla="*/ 1142621 w 2595448"/>
                  <a:gd name="connsiteY90" fmla="*/ 355536 h 2453783"/>
                  <a:gd name="connsiteX91" fmla="*/ 1224461 w 2595448"/>
                  <a:gd name="connsiteY91" fmla="*/ 315947 h 2453783"/>
                  <a:gd name="connsiteX92" fmla="*/ 1292328 w 2595448"/>
                  <a:gd name="connsiteY92" fmla="*/ 304968 h 2453783"/>
                  <a:gd name="connsiteX93" fmla="*/ 1361527 w 2595448"/>
                  <a:gd name="connsiteY93" fmla="*/ 315614 h 2453783"/>
                  <a:gd name="connsiteX94" fmla="*/ 1443367 w 2595448"/>
                  <a:gd name="connsiteY94" fmla="*/ 355203 h 2453783"/>
                  <a:gd name="connsiteX95" fmla="*/ 1460001 w 2595448"/>
                  <a:gd name="connsiteY95" fmla="*/ 388471 h 2453783"/>
                  <a:gd name="connsiteX96" fmla="*/ 1460001 w 2595448"/>
                  <a:gd name="connsiteY96" fmla="*/ 452679 h 2453783"/>
                  <a:gd name="connsiteX97" fmla="*/ 1292328 w 2595448"/>
                  <a:gd name="connsiteY97" fmla="*/ 1118379 h 2453783"/>
                  <a:gd name="connsiteX98" fmla="*/ 1409433 w 2595448"/>
                  <a:gd name="connsiteY98" fmla="*/ 1234818 h 2453783"/>
                  <a:gd name="connsiteX99" fmla="*/ 1292994 w 2595448"/>
                  <a:gd name="connsiteY99" fmla="*/ 1351922 h 2453783"/>
                  <a:gd name="connsiteX100" fmla="*/ 1175889 w 2595448"/>
                  <a:gd name="connsiteY100" fmla="*/ 1235483 h 2453783"/>
                  <a:gd name="connsiteX101" fmla="*/ 1175889 w 2595448"/>
                  <a:gd name="connsiteY101" fmla="*/ 1235150 h 2453783"/>
                  <a:gd name="connsiteX102" fmla="*/ 1292328 w 2595448"/>
                  <a:gd name="connsiteY102" fmla="*/ 1118379 h 2453783"/>
                  <a:gd name="connsiteX103" fmla="*/ 1525207 w 2595448"/>
                  <a:gd name="connsiteY103" fmla="*/ 1586464 h 2453783"/>
                  <a:gd name="connsiteX104" fmla="*/ 1059450 w 2595448"/>
                  <a:gd name="connsiteY104" fmla="*/ 1586464 h 2453783"/>
                  <a:gd name="connsiteX105" fmla="*/ 1059450 w 2595448"/>
                  <a:gd name="connsiteY105" fmla="*/ 1497970 h 2453783"/>
                  <a:gd name="connsiteX106" fmla="*/ 1082738 w 2595448"/>
                  <a:gd name="connsiteY106" fmla="*/ 1451394 h 2453783"/>
                  <a:gd name="connsiteX107" fmla="*/ 1196516 w 2595448"/>
                  <a:gd name="connsiteY107" fmla="*/ 1395836 h 2453783"/>
                  <a:gd name="connsiteX108" fmla="*/ 1292328 w 2595448"/>
                  <a:gd name="connsiteY108" fmla="*/ 1380866 h 2453783"/>
                  <a:gd name="connsiteX109" fmla="*/ 1388474 w 2595448"/>
                  <a:gd name="connsiteY109" fmla="*/ 1395171 h 2453783"/>
                  <a:gd name="connsiteX110" fmla="*/ 1502252 w 2595448"/>
                  <a:gd name="connsiteY110" fmla="*/ 1450729 h 2453783"/>
                  <a:gd name="connsiteX111" fmla="*/ 1525207 w 2595448"/>
                  <a:gd name="connsiteY111" fmla="*/ 1497970 h 2453783"/>
                  <a:gd name="connsiteX112" fmla="*/ 2057500 w 2595448"/>
                  <a:gd name="connsiteY112" fmla="*/ 1971046 h 2453783"/>
                  <a:gd name="connsiteX113" fmla="*/ 2141336 w 2595448"/>
                  <a:gd name="connsiteY113" fmla="*/ 2054882 h 2453783"/>
                  <a:gd name="connsiteX114" fmla="*/ 2057500 w 2595448"/>
                  <a:gd name="connsiteY114" fmla="*/ 2138718 h 2453783"/>
                  <a:gd name="connsiteX115" fmla="*/ 1973664 w 2595448"/>
                  <a:gd name="connsiteY115" fmla="*/ 2054882 h 2453783"/>
                  <a:gd name="connsiteX116" fmla="*/ 2057500 w 2595448"/>
                  <a:gd name="connsiteY116" fmla="*/ 1971046 h 2453783"/>
                  <a:gd name="connsiteX117" fmla="*/ 1891158 w 2595448"/>
                  <a:gd name="connsiteY117" fmla="*/ 2243513 h 2453783"/>
                  <a:gd name="connsiteX118" fmla="*/ 1907792 w 2595448"/>
                  <a:gd name="connsiteY118" fmla="*/ 2210245 h 2453783"/>
                  <a:gd name="connsiteX119" fmla="*/ 1989632 w 2595448"/>
                  <a:gd name="connsiteY119" fmla="*/ 2170656 h 2453783"/>
                  <a:gd name="connsiteX120" fmla="*/ 2057500 w 2595448"/>
                  <a:gd name="connsiteY120" fmla="*/ 2159677 h 2453783"/>
                  <a:gd name="connsiteX121" fmla="*/ 2126698 w 2595448"/>
                  <a:gd name="connsiteY121" fmla="*/ 2170323 h 2453783"/>
                  <a:gd name="connsiteX122" fmla="*/ 2208538 w 2595448"/>
                  <a:gd name="connsiteY122" fmla="*/ 2209912 h 2453783"/>
                  <a:gd name="connsiteX123" fmla="*/ 2225172 w 2595448"/>
                  <a:gd name="connsiteY123" fmla="*/ 2243181 h 2453783"/>
                  <a:gd name="connsiteX124" fmla="*/ 2225172 w 2595448"/>
                  <a:gd name="connsiteY124" fmla="*/ 2307389 h 2453783"/>
                  <a:gd name="connsiteX125" fmla="*/ 1891158 w 2595448"/>
                  <a:gd name="connsiteY125" fmla="*/ 2307389 h 245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595448" h="2453783">
                    <a:moveTo>
                      <a:pt x="2296034" y="1278066"/>
                    </a:moveTo>
                    <a:cubicBezTo>
                      <a:pt x="2461397" y="1278066"/>
                      <a:pt x="2595449" y="1144015"/>
                      <a:pt x="2595449" y="978652"/>
                    </a:cubicBezTo>
                    <a:cubicBezTo>
                      <a:pt x="2595449" y="813288"/>
                      <a:pt x="2461397" y="679237"/>
                      <a:pt x="2296034" y="679237"/>
                    </a:cubicBezTo>
                    <a:cubicBezTo>
                      <a:pt x="2130670" y="679237"/>
                      <a:pt x="1996619" y="813288"/>
                      <a:pt x="1996619" y="978652"/>
                    </a:cubicBezTo>
                    <a:cubicBezTo>
                      <a:pt x="1996652" y="993696"/>
                      <a:pt x="1997876" y="1008713"/>
                      <a:pt x="2000278" y="1023564"/>
                    </a:cubicBezTo>
                    <a:lnTo>
                      <a:pt x="1653955" y="1168281"/>
                    </a:lnTo>
                    <a:cubicBezTo>
                      <a:pt x="1591843" y="1058679"/>
                      <a:pt x="1483259" y="983269"/>
                      <a:pt x="1358865" y="963348"/>
                    </a:cubicBezTo>
                    <a:lnTo>
                      <a:pt x="1358865" y="591408"/>
                    </a:lnTo>
                    <a:cubicBezTo>
                      <a:pt x="1520093" y="554660"/>
                      <a:pt x="1621003" y="394170"/>
                      <a:pt x="1584258" y="232942"/>
                    </a:cubicBezTo>
                    <a:cubicBezTo>
                      <a:pt x="1547510" y="71717"/>
                      <a:pt x="1387020" y="-29196"/>
                      <a:pt x="1225792" y="7552"/>
                    </a:cubicBezTo>
                    <a:cubicBezTo>
                      <a:pt x="1064564" y="44297"/>
                      <a:pt x="963654" y="204790"/>
                      <a:pt x="1000399" y="366015"/>
                    </a:cubicBezTo>
                    <a:cubicBezTo>
                      <a:pt x="1025972" y="478219"/>
                      <a:pt x="1113591" y="565835"/>
                      <a:pt x="1225792" y="591408"/>
                    </a:cubicBezTo>
                    <a:lnTo>
                      <a:pt x="1225792" y="963015"/>
                    </a:lnTo>
                    <a:cubicBezTo>
                      <a:pt x="1102566" y="982943"/>
                      <a:pt x="994826" y="1057211"/>
                      <a:pt x="932365" y="1165287"/>
                    </a:cubicBezTo>
                    <a:lnTo>
                      <a:pt x="595357" y="1024562"/>
                    </a:lnTo>
                    <a:cubicBezTo>
                      <a:pt x="620621" y="861141"/>
                      <a:pt x="508623" y="708180"/>
                      <a:pt x="345202" y="682916"/>
                    </a:cubicBezTo>
                    <a:cubicBezTo>
                      <a:pt x="181782" y="657652"/>
                      <a:pt x="28822" y="769650"/>
                      <a:pt x="3558" y="933071"/>
                    </a:cubicBezTo>
                    <a:cubicBezTo>
                      <a:pt x="-21707" y="1096491"/>
                      <a:pt x="90291" y="1249452"/>
                      <a:pt x="253711" y="1274716"/>
                    </a:cubicBezTo>
                    <a:cubicBezTo>
                      <a:pt x="366697" y="1292182"/>
                      <a:pt x="479766" y="1243787"/>
                      <a:pt x="545122" y="1149983"/>
                    </a:cubicBezTo>
                    <a:lnTo>
                      <a:pt x="885124" y="1289045"/>
                    </a:lnTo>
                    <a:cubicBezTo>
                      <a:pt x="861015" y="1405494"/>
                      <a:pt x="888161" y="1526691"/>
                      <a:pt x="959645" y="1621728"/>
                    </a:cubicBezTo>
                    <a:lnTo>
                      <a:pt x="684516" y="1899519"/>
                    </a:lnTo>
                    <a:cubicBezTo>
                      <a:pt x="543788" y="1812682"/>
                      <a:pt x="359312" y="1856370"/>
                      <a:pt x="272475" y="1997095"/>
                    </a:cubicBezTo>
                    <a:cubicBezTo>
                      <a:pt x="185638" y="2137823"/>
                      <a:pt x="229326" y="2322299"/>
                      <a:pt x="370054" y="2409136"/>
                    </a:cubicBezTo>
                    <a:cubicBezTo>
                      <a:pt x="510779" y="2495973"/>
                      <a:pt x="695255" y="2452285"/>
                      <a:pt x="782092" y="2311560"/>
                    </a:cubicBezTo>
                    <a:cubicBezTo>
                      <a:pt x="842784" y="2213206"/>
                      <a:pt x="841449" y="2088702"/>
                      <a:pt x="778665" y="1991672"/>
                    </a:cubicBezTo>
                    <a:lnTo>
                      <a:pt x="1055791" y="1714547"/>
                    </a:lnTo>
                    <a:cubicBezTo>
                      <a:pt x="1198106" y="1813420"/>
                      <a:pt x="1386884" y="1813420"/>
                      <a:pt x="1529199" y="1714547"/>
                    </a:cubicBezTo>
                    <a:lnTo>
                      <a:pt x="1806324" y="1991339"/>
                    </a:lnTo>
                    <a:cubicBezTo>
                      <a:pt x="1716410" y="2130122"/>
                      <a:pt x="1756026" y="2315513"/>
                      <a:pt x="1894804" y="2405427"/>
                    </a:cubicBezTo>
                    <a:cubicBezTo>
                      <a:pt x="2033586" y="2495341"/>
                      <a:pt x="2218981" y="2455729"/>
                      <a:pt x="2308895" y="2316947"/>
                    </a:cubicBezTo>
                    <a:cubicBezTo>
                      <a:pt x="2398810" y="2178168"/>
                      <a:pt x="2359194" y="1992773"/>
                      <a:pt x="2220411" y="1902859"/>
                    </a:cubicBezTo>
                    <a:cubicBezTo>
                      <a:pt x="2122686" y="1839543"/>
                      <a:pt x="1997114" y="1838628"/>
                      <a:pt x="1898477" y="1900517"/>
                    </a:cubicBezTo>
                    <a:lnTo>
                      <a:pt x="1625012" y="1623392"/>
                    </a:lnTo>
                    <a:cubicBezTo>
                      <a:pt x="1679894" y="1551545"/>
                      <a:pt x="1709593" y="1463624"/>
                      <a:pt x="1709513" y="1373214"/>
                    </a:cubicBezTo>
                    <a:cubicBezTo>
                      <a:pt x="1709393" y="1346077"/>
                      <a:pt x="1706722" y="1319010"/>
                      <a:pt x="1701529" y="1292372"/>
                    </a:cubicBezTo>
                    <a:lnTo>
                      <a:pt x="2051179" y="1149318"/>
                    </a:lnTo>
                    <a:cubicBezTo>
                      <a:pt x="2106890" y="1229628"/>
                      <a:pt x="2198295" y="1277687"/>
                      <a:pt x="2296034" y="1278066"/>
                    </a:cubicBezTo>
                    <a:close/>
                    <a:moveTo>
                      <a:pt x="2296034" y="795343"/>
                    </a:moveTo>
                    <a:cubicBezTo>
                      <a:pt x="2342520" y="795343"/>
                      <a:pt x="2380203" y="833026"/>
                      <a:pt x="2380203" y="879512"/>
                    </a:cubicBezTo>
                    <a:cubicBezTo>
                      <a:pt x="2380203" y="925998"/>
                      <a:pt x="2342516" y="963681"/>
                      <a:pt x="2296034" y="963681"/>
                    </a:cubicBezTo>
                    <a:cubicBezTo>
                      <a:pt x="2249548" y="963681"/>
                      <a:pt x="2211865" y="925998"/>
                      <a:pt x="2211865" y="879512"/>
                    </a:cubicBezTo>
                    <a:cubicBezTo>
                      <a:pt x="2211865" y="879402"/>
                      <a:pt x="2211865" y="879289"/>
                      <a:pt x="2211865" y="879179"/>
                    </a:cubicBezTo>
                    <a:cubicBezTo>
                      <a:pt x="2212228" y="832900"/>
                      <a:pt x="2249754" y="795523"/>
                      <a:pt x="2296034" y="795343"/>
                    </a:cubicBezTo>
                    <a:close/>
                    <a:moveTo>
                      <a:pt x="2129692" y="1068143"/>
                    </a:moveTo>
                    <a:cubicBezTo>
                      <a:pt x="2130022" y="1055059"/>
                      <a:pt x="2136259" y="1042826"/>
                      <a:pt x="2146659" y="1034875"/>
                    </a:cubicBezTo>
                    <a:cubicBezTo>
                      <a:pt x="2171534" y="1017120"/>
                      <a:pt x="2199193" y="1003629"/>
                      <a:pt x="2228499" y="994953"/>
                    </a:cubicBezTo>
                    <a:cubicBezTo>
                      <a:pt x="2250995" y="988416"/>
                      <a:pt x="2274273" y="984946"/>
                      <a:pt x="2297697" y="984640"/>
                    </a:cubicBezTo>
                    <a:cubicBezTo>
                      <a:pt x="2321145" y="984673"/>
                      <a:pt x="2344459" y="988146"/>
                      <a:pt x="2366895" y="994953"/>
                    </a:cubicBezTo>
                    <a:cubicBezTo>
                      <a:pt x="2396521" y="1002788"/>
                      <a:pt x="2424326" y="1016348"/>
                      <a:pt x="2448735" y="1034875"/>
                    </a:cubicBezTo>
                    <a:cubicBezTo>
                      <a:pt x="2458935" y="1042953"/>
                      <a:pt x="2465027" y="1055139"/>
                      <a:pt x="2465370" y="1068143"/>
                    </a:cubicBezTo>
                    <a:lnTo>
                      <a:pt x="2465370" y="1132019"/>
                    </a:lnTo>
                    <a:lnTo>
                      <a:pt x="2128029" y="1132019"/>
                    </a:lnTo>
                    <a:close/>
                    <a:moveTo>
                      <a:pt x="301598" y="795343"/>
                    </a:moveTo>
                    <a:cubicBezTo>
                      <a:pt x="348084" y="795343"/>
                      <a:pt x="385767" y="833026"/>
                      <a:pt x="385767" y="879512"/>
                    </a:cubicBezTo>
                    <a:cubicBezTo>
                      <a:pt x="385767" y="925998"/>
                      <a:pt x="348080" y="963681"/>
                      <a:pt x="301598" y="963681"/>
                    </a:cubicBezTo>
                    <a:cubicBezTo>
                      <a:pt x="255112" y="963681"/>
                      <a:pt x="217429" y="925998"/>
                      <a:pt x="217429" y="879512"/>
                    </a:cubicBezTo>
                    <a:cubicBezTo>
                      <a:pt x="217429" y="879402"/>
                      <a:pt x="217429" y="879289"/>
                      <a:pt x="217429" y="879179"/>
                    </a:cubicBezTo>
                    <a:cubicBezTo>
                      <a:pt x="217775" y="833538"/>
                      <a:pt x="254303" y="796421"/>
                      <a:pt x="299934" y="795343"/>
                    </a:cubicBezTo>
                    <a:close/>
                    <a:moveTo>
                      <a:pt x="467939" y="1132351"/>
                    </a:moveTo>
                    <a:lnTo>
                      <a:pt x="131929" y="1132351"/>
                    </a:lnTo>
                    <a:lnTo>
                      <a:pt x="131929" y="1068143"/>
                    </a:lnTo>
                    <a:cubicBezTo>
                      <a:pt x="132259" y="1055059"/>
                      <a:pt x="138496" y="1042826"/>
                      <a:pt x="148896" y="1034875"/>
                    </a:cubicBezTo>
                    <a:cubicBezTo>
                      <a:pt x="173774" y="1017120"/>
                      <a:pt x="201430" y="1003629"/>
                      <a:pt x="230736" y="994953"/>
                    </a:cubicBezTo>
                    <a:cubicBezTo>
                      <a:pt x="253232" y="988416"/>
                      <a:pt x="276510" y="984946"/>
                      <a:pt x="299934" y="984640"/>
                    </a:cubicBezTo>
                    <a:cubicBezTo>
                      <a:pt x="323382" y="984673"/>
                      <a:pt x="346696" y="988146"/>
                      <a:pt x="369132" y="994953"/>
                    </a:cubicBezTo>
                    <a:cubicBezTo>
                      <a:pt x="398758" y="1002788"/>
                      <a:pt x="426563" y="1016348"/>
                      <a:pt x="450972" y="1034875"/>
                    </a:cubicBezTo>
                    <a:cubicBezTo>
                      <a:pt x="461173" y="1042953"/>
                      <a:pt x="467264" y="1055139"/>
                      <a:pt x="467607" y="1068143"/>
                    </a:cubicBezTo>
                    <a:close/>
                    <a:moveTo>
                      <a:pt x="527157" y="1971046"/>
                    </a:moveTo>
                    <a:cubicBezTo>
                      <a:pt x="573460" y="1971046"/>
                      <a:pt x="610993" y="2008579"/>
                      <a:pt x="610993" y="2054882"/>
                    </a:cubicBezTo>
                    <a:cubicBezTo>
                      <a:pt x="610993" y="2101185"/>
                      <a:pt x="573460" y="2138718"/>
                      <a:pt x="527157" y="2138718"/>
                    </a:cubicBezTo>
                    <a:cubicBezTo>
                      <a:pt x="480854" y="2138718"/>
                      <a:pt x="443321" y="2101185"/>
                      <a:pt x="443321" y="2054882"/>
                    </a:cubicBezTo>
                    <a:cubicBezTo>
                      <a:pt x="443321" y="2008579"/>
                      <a:pt x="480854" y="1971046"/>
                      <a:pt x="527157" y="1971046"/>
                    </a:cubicBezTo>
                    <a:close/>
                    <a:moveTo>
                      <a:pt x="693499" y="2307721"/>
                    </a:moveTo>
                    <a:lnTo>
                      <a:pt x="360815" y="2307721"/>
                    </a:lnTo>
                    <a:lnTo>
                      <a:pt x="360815" y="2243513"/>
                    </a:lnTo>
                    <a:cubicBezTo>
                      <a:pt x="361111" y="2230495"/>
                      <a:pt x="367213" y="2218293"/>
                      <a:pt x="377449" y="2210245"/>
                    </a:cubicBezTo>
                    <a:cubicBezTo>
                      <a:pt x="402304" y="2192530"/>
                      <a:pt x="429973" y="2179146"/>
                      <a:pt x="459290" y="2170656"/>
                    </a:cubicBezTo>
                    <a:cubicBezTo>
                      <a:pt x="481333" y="2164042"/>
                      <a:pt x="504152" y="2160349"/>
                      <a:pt x="527157" y="2159677"/>
                    </a:cubicBezTo>
                    <a:cubicBezTo>
                      <a:pt x="550621" y="2159787"/>
                      <a:pt x="573942" y="2163376"/>
                      <a:pt x="596355" y="2170323"/>
                    </a:cubicBezTo>
                    <a:cubicBezTo>
                      <a:pt x="625970" y="2178015"/>
                      <a:pt x="653780" y="2191468"/>
                      <a:pt x="678195" y="2209912"/>
                    </a:cubicBezTo>
                    <a:cubicBezTo>
                      <a:pt x="688432" y="2217960"/>
                      <a:pt x="694533" y="2230163"/>
                      <a:pt x="694829" y="2243181"/>
                    </a:cubicBezTo>
                    <a:close/>
                    <a:moveTo>
                      <a:pt x="1292328" y="116337"/>
                    </a:moveTo>
                    <a:cubicBezTo>
                      <a:pt x="1338631" y="116337"/>
                      <a:pt x="1376165" y="153873"/>
                      <a:pt x="1376165" y="200173"/>
                    </a:cubicBezTo>
                    <a:cubicBezTo>
                      <a:pt x="1376165" y="246476"/>
                      <a:pt x="1338628" y="284009"/>
                      <a:pt x="1292328" y="284009"/>
                    </a:cubicBezTo>
                    <a:cubicBezTo>
                      <a:pt x="1246155" y="284009"/>
                      <a:pt x="1208675" y="246675"/>
                      <a:pt x="1208492" y="200505"/>
                    </a:cubicBezTo>
                    <a:cubicBezTo>
                      <a:pt x="1208309" y="154206"/>
                      <a:pt x="1245693" y="116520"/>
                      <a:pt x="1291996" y="116337"/>
                    </a:cubicBezTo>
                    <a:cubicBezTo>
                      <a:pt x="1292106" y="116337"/>
                      <a:pt x="1292219" y="116337"/>
                      <a:pt x="1292328" y="116337"/>
                    </a:cubicBezTo>
                    <a:close/>
                    <a:moveTo>
                      <a:pt x="1125987" y="453012"/>
                    </a:moveTo>
                    <a:lnTo>
                      <a:pt x="1125987" y="388804"/>
                    </a:lnTo>
                    <a:cubicBezTo>
                      <a:pt x="1126283" y="375786"/>
                      <a:pt x="1132384" y="363583"/>
                      <a:pt x="1142621" y="355536"/>
                    </a:cubicBezTo>
                    <a:cubicBezTo>
                      <a:pt x="1167476" y="337820"/>
                      <a:pt x="1195145" y="324437"/>
                      <a:pt x="1224461" y="315947"/>
                    </a:cubicBezTo>
                    <a:cubicBezTo>
                      <a:pt x="1246505" y="309333"/>
                      <a:pt x="1269323" y="305640"/>
                      <a:pt x="1292328" y="304968"/>
                    </a:cubicBezTo>
                    <a:cubicBezTo>
                      <a:pt x="1315793" y="305078"/>
                      <a:pt x="1339114" y="308667"/>
                      <a:pt x="1361527" y="315614"/>
                    </a:cubicBezTo>
                    <a:cubicBezTo>
                      <a:pt x="1391142" y="323305"/>
                      <a:pt x="1418951" y="336759"/>
                      <a:pt x="1443367" y="355203"/>
                    </a:cubicBezTo>
                    <a:cubicBezTo>
                      <a:pt x="1453603" y="363251"/>
                      <a:pt x="1459705" y="375454"/>
                      <a:pt x="1460001" y="388471"/>
                    </a:cubicBezTo>
                    <a:lnTo>
                      <a:pt x="1460001" y="452679"/>
                    </a:lnTo>
                    <a:close/>
                    <a:moveTo>
                      <a:pt x="1292328" y="1118379"/>
                    </a:moveTo>
                    <a:cubicBezTo>
                      <a:pt x="1356819" y="1118196"/>
                      <a:pt x="1409250" y="1170327"/>
                      <a:pt x="1409433" y="1234818"/>
                    </a:cubicBezTo>
                    <a:cubicBezTo>
                      <a:pt x="1409616" y="1299308"/>
                      <a:pt x="1357484" y="1351736"/>
                      <a:pt x="1292994" y="1351922"/>
                    </a:cubicBezTo>
                    <a:cubicBezTo>
                      <a:pt x="1228503" y="1352105"/>
                      <a:pt x="1176072" y="1299974"/>
                      <a:pt x="1175889" y="1235483"/>
                    </a:cubicBezTo>
                    <a:cubicBezTo>
                      <a:pt x="1175889" y="1235373"/>
                      <a:pt x="1175889" y="1235260"/>
                      <a:pt x="1175889" y="1235150"/>
                    </a:cubicBezTo>
                    <a:cubicBezTo>
                      <a:pt x="1175889" y="1170789"/>
                      <a:pt x="1227967" y="1118562"/>
                      <a:pt x="1292328" y="1118379"/>
                    </a:cubicBezTo>
                    <a:close/>
                    <a:moveTo>
                      <a:pt x="1525207" y="1586464"/>
                    </a:moveTo>
                    <a:lnTo>
                      <a:pt x="1059450" y="1586464"/>
                    </a:lnTo>
                    <a:lnTo>
                      <a:pt x="1059450" y="1497970"/>
                    </a:lnTo>
                    <a:cubicBezTo>
                      <a:pt x="1059893" y="1479752"/>
                      <a:pt x="1068429" y="1462679"/>
                      <a:pt x="1082738" y="1451394"/>
                    </a:cubicBezTo>
                    <a:cubicBezTo>
                      <a:pt x="1117264" y="1426596"/>
                      <a:pt x="1155732" y="1407813"/>
                      <a:pt x="1196516" y="1395836"/>
                    </a:cubicBezTo>
                    <a:cubicBezTo>
                      <a:pt x="1227658" y="1386661"/>
                      <a:pt x="1259872" y="1381627"/>
                      <a:pt x="1292328" y="1380866"/>
                    </a:cubicBezTo>
                    <a:cubicBezTo>
                      <a:pt x="1324898" y="1380962"/>
                      <a:pt x="1357285" y="1385783"/>
                      <a:pt x="1388474" y="1395171"/>
                    </a:cubicBezTo>
                    <a:cubicBezTo>
                      <a:pt x="1429736" y="1405887"/>
                      <a:pt x="1468428" y="1424780"/>
                      <a:pt x="1502252" y="1450729"/>
                    </a:cubicBezTo>
                    <a:cubicBezTo>
                      <a:pt x="1516613" y="1462227"/>
                      <a:pt x="1525044" y="1479573"/>
                      <a:pt x="1525207" y="1497970"/>
                    </a:cubicBezTo>
                    <a:close/>
                    <a:moveTo>
                      <a:pt x="2057500" y="1971046"/>
                    </a:moveTo>
                    <a:cubicBezTo>
                      <a:pt x="2103803" y="1971046"/>
                      <a:pt x="2141336" y="2008579"/>
                      <a:pt x="2141336" y="2054882"/>
                    </a:cubicBezTo>
                    <a:cubicBezTo>
                      <a:pt x="2141336" y="2101185"/>
                      <a:pt x="2103803" y="2138718"/>
                      <a:pt x="2057500" y="2138718"/>
                    </a:cubicBezTo>
                    <a:cubicBezTo>
                      <a:pt x="2011197" y="2138718"/>
                      <a:pt x="1973664" y="2101185"/>
                      <a:pt x="1973664" y="2054882"/>
                    </a:cubicBezTo>
                    <a:cubicBezTo>
                      <a:pt x="1973664" y="2008579"/>
                      <a:pt x="2011197" y="1971046"/>
                      <a:pt x="2057500" y="1971046"/>
                    </a:cubicBezTo>
                    <a:close/>
                    <a:moveTo>
                      <a:pt x="1891158" y="2243513"/>
                    </a:moveTo>
                    <a:cubicBezTo>
                      <a:pt x="1891454" y="2230495"/>
                      <a:pt x="1897556" y="2218293"/>
                      <a:pt x="1907792" y="2210245"/>
                    </a:cubicBezTo>
                    <a:cubicBezTo>
                      <a:pt x="1932647" y="2192530"/>
                      <a:pt x="1960316" y="2179146"/>
                      <a:pt x="1989632" y="2170656"/>
                    </a:cubicBezTo>
                    <a:cubicBezTo>
                      <a:pt x="2011676" y="2164042"/>
                      <a:pt x="2034495" y="2160349"/>
                      <a:pt x="2057500" y="2159677"/>
                    </a:cubicBezTo>
                    <a:cubicBezTo>
                      <a:pt x="2080964" y="2159787"/>
                      <a:pt x="2104285" y="2163376"/>
                      <a:pt x="2126698" y="2170323"/>
                    </a:cubicBezTo>
                    <a:cubicBezTo>
                      <a:pt x="2156313" y="2178015"/>
                      <a:pt x="2184122" y="2191468"/>
                      <a:pt x="2208538" y="2209912"/>
                    </a:cubicBezTo>
                    <a:cubicBezTo>
                      <a:pt x="2218775" y="2217960"/>
                      <a:pt x="2224876" y="2230163"/>
                      <a:pt x="2225172" y="2243181"/>
                    </a:cubicBezTo>
                    <a:lnTo>
                      <a:pt x="2225172" y="2307389"/>
                    </a:lnTo>
                    <a:lnTo>
                      <a:pt x="1891158" y="2307389"/>
                    </a:lnTo>
                    <a:close/>
                  </a:path>
                </a:pathLst>
              </a:custGeom>
              <a:solidFill>
                <a:srgbClr val="002060"/>
              </a:solidFill>
              <a:ln w="332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050"/>
              </a:p>
            </p:txBody>
          </p:sp>
        </p:grp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7F493CD-5AB7-4753-A522-4994ADBC0855}"/>
                </a:ext>
              </a:extLst>
            </p:cNvPr>
            <p:cNvSpPr>
              <a:spLocks/>
            </p:cNvSpPr>
            <p:nvPr/>
          </p:nvSpPr>
          <p:spPr>
            <a:xfrm>
              <a:off x="3363734" y="3399293"/>
              <a:ext cx="630590" cy="630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pic>
          <p:nvPicPr>
            <p:cNvPr id="46" name="Picture 2" descr="Join us! INCF-HBP Short Course &quot;Fundamentals of Ontology Engineeri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1423">
              <a:off x="3243194" y="3279258"/>
              <a:ext cx="858836" cy="8588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12762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>		</a:t>
            </a:r>
            <a:r>
              <a:rPr lang="en-US" sz="2400"/>
              <a:t>Application: </a:t>
            </a:r>
            <a:r>
              <a:rPr lang="fr-FR" sz="2400"/>
              <a:t>Passer des faits aux concepts par agrégation</a:t>
            </a:r>
            <a:endParaRPr lang="en-US"/>
          </a:p>
        </p:txBody>
      </p:sp>
      <p:pic>
        <p:nvPicPr>
          <p:cNvPr id="4" name="Picture 2" descr="M:\Communication\Privé\RECHERCHE\anr\april\brand\PNG\Couleur@4x.png">
            <a:extLst>
              <a:ext uri="{FF2B5EF4-FFF2-40B4-BE49-F238E27FC236}">
                <a16:creationId xmlns:a16="http://schemas.microsoft.com/office/drawing/2014/main" id="{7B6DBD2F-B1DF-B933-7264-4311ECB5F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3497" r="5446" b="16153"/>
          <a:stretch/>
        </p:blipFill>
        <p:spPr bwMode="auto">
          <a:xfrm>
            <a:off x="88266" y="118343"/>
            <a:ext cx="1333329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271017" y="757547"/>
            <a:ext cx="1113591" cy="1061890"/>
            <a:chOff x="2573004" y="2552280"/>
            <a:chExt cx="2208257" cy="2105735"/>
          </a:xfrm>
        </p:grpSpPr>
        <p:grpSp>
          <p:nvGrpSpPr>
            <p:cNvPr id="44" name="Groupe 43"/>
            <p:cNvGrpSpPr/>
            <p:nvPr/>
          </p:nvGrpSpPr>
          <p:grpSpPr>
            <a:xfrm>
              <a:off x="2573004" y="2552280"/>
              <a:ext cx="2208257" cy="2105735"/>
              <a:chOff x="3658382" y="2469125"/>
              <a:chExt cx="1168593" cy="1114339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58382" y="2764748"/>
                <a:ext cx="295174" cy="29517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50754" y="3275221"/>
                <a:ext cx="308244" cy="308243"/>
              </a:xfrm>
              <a:prstGeom prst="ellipse">
                <a:avLst/>
              </a:prstGeom>
              <a:solidFill>
                <a:srgbClr val="C502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26843" y="3275222"/>
                <a:ext cx="303741" cy="303740"/>
              </a:xfrm>
              <a:prstGeom prst="ellipse">
                <a:avLst/>
              </a:prstGeom>
              <a:solidFill>
                <a:srgbClr val="049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32474" y="2765421"/>
                <a:ext cx="294501" cy="294500"/>
              </a:xfrm>
              <a:prstGeom prst="ellipse">
                <a:avLst/>
              </a:prstGeom>
              <a:solidFill>
                <a:srgbClr val="6D99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37F493CD-5AB7-4753-A522-4994ADBC0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86868" y="2469125"/>
                <a:ext cx="306837" cy="296296"/>
              </a:xfrm>
              <a:prstGeom prst="ellipse">
                <a:avLst/>
              </a:prstGeom>
              <a:solidFill>
                <a:srgbClr val="FF7B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/>
              </a:p>
            </p:txBody>
          </p:sp>
          <p:sp>
            <p:nvSpPr>
              <p:cNvPr id="52" name="Graphique 53" descr="Réseaux sociaux avec un remplissage uni">
                <a:extLst>
                  <a:ext uri="{FF2B5EF4-FFF2-40B4-BE49-F238E27FC236}">
                    <a16:creationId xmlns:a16="http://schemas.microsoft.com/office/drawing/2014/main" id="{9774345B-EC81-4A34-B62B-1AD59EA828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75214" y="2484555"/>
                <a:ext cx="1136940" cy="1074882"/>
              </a:xfrm>
              <a:custGeom>
                <a:avLst/>
                <a:gdLst>
                  <a:gd name="connsiteX0" fmla="*/ 2296034 w 2595448"/>
                  <a:gd name="connsiteY0" fmla="*/ 1278066 h 2453783"/>
                  <a:gd name="connsiteX1" fmla="*/ 2595449 w 2595448"/>
                  <a:gd name="connsiteY1" fmla="*/ 978652 h 2453783"/>
                  <a:gd name="connsiteX2" fmla="*/ 2296034 w 2595448"/>
                  <a:gd name="connsiteY2" fmla="*/ 679237 h 2453783"/>
                  <a:gd name="connsiteX3" fmla="*/ 1996619 w 2595448"/>
                  <a:gd name="connsiteY3" fmla="*/ 978652 h 2453783"/>
                  <a:gd name="connsiteX4" fmla="*/ 2000278 w 2595448"/>
                  <a:gd name="connsiteY4" fmla="*/ 1023564 h 2453783"/>
                  <a:gd name="connsiteX5" fmla="*/ 1653955 w 2595448"/>
                  <a:gd name="connsiteY5" fmla="*/ 1168281 h 2453783"/>
                  <a:gd name="connsiteX6" fmla="*/ 1358865 w 2595448"/>
                  <a:gd name="connsiteY6" fmla="*/ 963348 h 2453783"/>
                  <a:gd name="connsiteX7" fmla="*/ 1358865 w 2595448"/>
                  <a:gd name="connsiteY7" fmla="*/ 591408 h 2453783"/>
                  <a:gd name="connsiteX8" fmla="*/ 1584258 w 2595448"/>
                  <a:gd name="connsiteY8" fmla="*/ 232942 h 2453783"/>
                  <a:gd name="connsiteX9" fmla="*/ 1225792 w 2595448"/>
                  <a:gd name="connsiteY9" fmla="*/ 7552 h 2453783"/>
                  <a:gd name="connsiteX10" fmla="*/ 1000399 w 2595448"/>
                  <a:gd name="connsiteY10" fmla="*/ 366015 h 2453783"/>
                  <a:gd name="connsiteX11" fmla="*/ 1225792 w 2595448"/>
                  <a:gd name="connsiteY11" fmla="*/ 591408 h 2453783"/>
                  <a:gd name="connsiteX12" fmla="*/ 1225792 w 2595448"/>
                  <a:gd name="connsiteY12" fmla="*/ 963015 h 2453783"/>
                  <a:gd name="connsiteX13" fmla="*/ 932365 w 2595448"/>
                  <a:gd name="connsiteY13" fmla="*/ 1165287 h 2453783"/>
                  <a:gd name="connsiteX14" fmla="*/ 595357 w 2595448"/>
                  <a:gd name="connsiteY14" fmla="*/ 1024562 h 2453783"/>
                  <a:gd name="connsiteX15" fmla="*/ 345202 w 2595448"/>
                  <a:gd name="connsiteY15" fmla="*/ 682916 h 2453783"/>
                  <a:gd name="connsiteX16" fmla="*/ 3558 w 2595448"/>
                  <a:gd name="connsiteY16" fmla="*/ 933071 h 2453783"/>
                  <a:gd name="connsiteX17" fmla="*/ 253711 w 2595448"/>
                  <a:gd name="connsiteY17" fmla="*/ 1274716 h 2453783"/>
                  <a:gd name="connsiteX18" fmla="*/ 545122 w 2595448"/>
                  <a:gd name="connsiteY18" fmla="*/ 1149983 h 2453783"/>
                  <a:gd name="connsiteX19" fmla="*/ 885124 w 2595448"/>
                  <a:gd name="connsiteY19" fmla="*/ 1289045 h 2453783"/>
                  <a:gd name="connsiteX20" fmla="*/ 959645 w 2595448"/>
                  <a:gd name="connsiteY20" fmla="*/ 1621728 h 2453783"/>
                  <a:gd name="connsiteX21" fmla="*/ 684516 w 2595448"/>
                  <a:gd name="connsiteY21" fmla="*/ 1899519 h 2453783"/>
                  <a:gd name="connsiteX22" fmla="*/ 272475 w 2595448"/>
                  <a:gd name="connsiteY22" fmla="*/ 1997095 h 2453783"/>
                  <a:gd name="connsiteX23" fmla="*/ 370054 w 2595448"/>
                  <a:gd name="connsiteY23" fmla="*/ 2409136 h 2453783"/>
                  <a:gd name="connsiteX24" fmla="*/ 782092 w 2595448"/>
                  <a:gd name="connsiteY24" fmla="*/ 2311560 h 2453783"/>
                  <a:gd name="connsiteX25" fmla="*/ 778665 w 2595448"/>
                  <a:gd name="connsiteY25" fmla="*/ 1991672 h 2453783"/>
                  <a:gd name="connsiteX26" fmla="*/ 1055791 w 2595448"/>
                  <a:gd name="connsiteY26" fmla="*/ 1714547 h 2453783"/>
                  <a:gd name="connsiteX27" fmla="*/ 1529199 w 2595448"/>
                  <a:gd name="connsiteY27" fmla="*/ 1714547 h 2453783"/>
                  <a:gd name="connsiteX28" fmla="*/ 1806324 w 2595448"/>
                  <a:gd name="connsiteY28" fmla="*/ 1991339 h 2453783"/>
                  <a:gd name="connsiteX29" fmla="*/ 1894804 w 2595448"/>
                  <a:gd name="connsiteY29" fmla="*/ 2405427 h 2453783"/>
                  <a:gd name="connsiteX30" fmla="*/ 2308895 w 2595448"/>
                  <a:gd name="connsiteY30" fmla="*/ 2316947 h 2453783"/>
                  <a:gd name="connsiteX31" fmla="*/ 2220411 w 2595448"/>
                  <a:gd name="connsiteY31" fmla="*/ 1902859 h 2453783"/>
                  <a:gd name="connsiteX32" fmla="*/ 1898477 w 2595448"/>
                  <a:gd name="connsiteY32" fmla="*/ 1900517 h 2453783"/>
                  <a:gd name="connsiteX33" fmla="*/ 1625012 w 2595448"/>
                  <a:gd name="connsiteY33" fmla="*/ 1623392 h 2453783"/>
                  <a:gd name="connsiteX34" fmla="*/ 1709513 w 2595448"/>
                  <a:gd name="connsiteY34" fmla="*/ 1373214 h 2453783"/>
                  <a:gd name="connsiteX35" fmla="*/ 1701529 w 2595448"/>
                  <a:gd name="connsiteY35" fmla="*/ 1292372 h 2453783"/>
                  <a:gd name="connsiteX36" fmla="*/ 2051179 w 2595448"/>
                  <a:gd name="connsiteY36" fmla="*/ 1149318 h 2453783"/>
                  <a:gd name="connsiteX37" fmla="*/ 2296034 w 2595448"/>
                  <a:gd name="connsiteY37" fmla="*/ 1278066 h 2453783"/>
                  <a:gd name="connsiteX38" fmla="*/ 2296034 w 2595448"/>
                  <a:gd name="connsiteY38" fmla="*/ 795343 h 2453783"/>
                  <a:gd name="connsiteX39" fmla="*/ 2380203 w 2595448"/>
                  <a:gd name="connsiteY39" fmla="*/ 879512 h 2453783"/>
                  <a:gd name="connsiteX40" fmla="*/ 2296034 w 2595448"/>
                  <a:gd name="connsiteY40" fmla="*/ 963681 h 2453783"/>
                  <a:gd name="connsiteX41" fmla="*/ 2211865 w 2595448"/>
                  <a:gd name="connsiteY41" fmla="*/ 879512 h 2453783"/>
                  <a:gd name="connsiteX42" fmla="*/ 2211865 w 2595448"/>
                  <a:gd name="connsiteY42" fmla="*/ 879179 h 2453783"/>
                  <a:gd name="connsiteX43" fmla="*/ 2296034 w 2595448"/>
                  <a:gd name="connsiteY43" fmla="*/ 795343 h 2453783"/>
                  <a:gd name="connsiteX44" fmla="*/ 2129692 w 2595448"/>
                  <a:gd name="connsiteY44" fmla="*/ 1068143 h 2453783"/>
                  <a:gd name="connsiteX45" fmla="*/ 2146659 w 2595448"/>
                  <a:gd name="connsiteY45" fmla="*/ 1034875 h 2453783"/>
                  <a:gd name="connsiteX46" fmla="*/ 2228499 w 2595448"/>
                  <a:gd name="connsiteY46" fmla="*/ 994953 h 2453783"/>
                  <a:gd name="connsiteX47" fmla="*/ 2297697 w 2595448"/>
                  <a:gd name="connsiteY47" fmla="*/ 984640 h 2453783"/>
                  <a:gd name="connsiteX48" fmla="*/ 2366895 w 2595448"/>
                  <a:gd name="connsiteY48" fmla="*/ 994953 h 2453783"/>
                  <a:gd name="connsiteX49" fmla="*/ 2448735 w 2595448"/>
                  <a:gd name="connsiteY49" fmla="*/ 1034875 h 2453783"/>
                  <a:gd name="connsiteX50" fmla="*/ 2465370 w 2595448"/>
                  <a:gd name="connsiteY50" fmla="*/ 1068143 h 2453783"/>
                  <a:gd name="connsiteX51" fmla="*/ 2465370 w 2595448"/>
                  <a:gd name="connsiteY51" fmla="*/ 1132019 h 2453783"/>
                  <a:gd name="connsiteX52" fmla="*/ 2128029 w 2595448"/>
                  <a:gd name="connsiteY52" fmla="*/ 1132019 h 2453783"/>
                  <a:gd name="connsiteX53" fmla="*/ 301598 w 2595448"/>
                  <a:gd name="connsiteY53" fmla="*/ 795343 h 2453783"/>
                  <a:gd name="connsiteX54" fmla="*/ 385767 w 2595448"/>
                  <a:gd name="connsiteY54" fmla="*/ 879512 h 2453783"/>
                  <a:gd name="connsiteX55" fmla="*/ 301598 w 2595448"/>
                  <a:gd name="connsiteY55" fmla="*/ 963681 h 2453783"/>
                  <a:gd name="connsiteX56" fmla="*/ 217429 w 2595448"/>
                  <a:gd name="connsiteY56" fmla="*/ 879512 h 2453783"/>
                  <a:gd name="connsiteX57" fmla="*/ 217429 w 2595448"/>
                  <a:gd name="connsiteY57" fmla="*/ 879179 h 2453783"/>
                  <a:gd name="connsiteX58" fmla="*/ 299934 w 2595448"/>
                  <a:gd name="connsiteY58" fmla="*/ 795343 h 2453783"/>
                  <a:gd name="connsiteX59" fmla="*/ 467939 w 2595448"/>
                  <a:gd name="connsiteY59" fmla="*/ 1132351 h 2453783"/>
                  <a:gd name="connsiteX60" fmla="*/ 131929 w 2595448"/>
                  <a:gd name="connsiteY60" fmla="*/ 1132351 h 2453783"/>
                  <a:gd name="connsiteX61" fmla="*/ 131929 w 2595448"/>
                  <a:gd name="connsiteY61" fmla="*/ 1068143 h 2453783"/>
                  <a:gd name="connsiteX62" fmla="*/ 148896 w 2595448"/>
                  <a:gd name="connsiteY62" fmla="*/ 1034875 h 2453783"/>
                  <a:gd name="connsiteX63" fmla="*/ 230736 w 2595448"/>
                  <a:gd name="connsiteY63" fmla="*/ 994953 h 2453783"/>
                  <a:gd name="connsiteX64" fmla="*/ 299934 w 2595448"/>
                  <a:gd name="connsiteY64" fmla="*/ 984640 h 2453783"/>
                  <a:gd name="connsiteX65" fmla="*/ 369132 w 2595448"/>
                  <a:gd name="connsiteY65" fmla="*/ 994953 h 2453783"/>
                  <a:gd name="connsiteX66" fmla="*/ 450972 w 2595448"/>
                  <a:gd name="connsiteY66" fmla="*/ 1034875 h 2453783"/>
                  <a:gd name="connsiteX67" fmla="*/ 467607 w 2595448"/>
                  <a:gd name="connsiteY67" fmla="*/ 1068143 h 2453783"/>
                  <a:gd name="connsiteX68" fmla="*/ 527157 w 2595448"/>
                  <a:gd name="connsiteY68" fmla="*/ 1971046 h 2453783"/>
                  <a:gd name="connsiteX69" fmla="*/ 610993 w 2595448"/>
                  <a:gd name="connsiteY69" fmla="*/ 2054882 h 2453783"/>
                  <a:gd name="connsiteX70" fmla="*/ 527157 w 2595448"/>
                  <a:gd name="connsiteY70" fmla="*/ 2138718 h 2453783"/>
                  <a:gd name="connsiteX71" fmla="*/ 443321 w 2595448"/>
                  <a:gd name="connsiteY71" fmla="*/ 2054882 h 2453783"/>
                  <a:gd name="connsiteX72" fmla="*/ 527157 w 2595448"/>
                  <a:gd name="connsiteY72" fmla="*/ 1971046 h 2453783"/>
                  <a:gd name="connsiteX73" fmla="*/ 693499 w 2595448"/>
                  <a:gd name="connsiteY73" fmla="*/ 2307721 h 2453783"/>
                  <a:gd name="connsiteX74" fmla="*/ 360815 w 2595448"/>
                  <a:gd name="connsiteY74" fmla="*/ 2307721 h 2453783"/>
                  <a:gd name="connsiteX75" fmla="*/ 360815 w 2595448"/>
                  <a:gd name="connsiteY75" fmla="*/ 2243513 h 2453783"/>
                  <a:gd name="connsiteX76" fmla="*/ 377449 w 2595448"/>
                  <a:gd name="connsiteY76" fmla="*/ 2210245 h 2453783"/>
                  <a:gd name="connsiteX77" fmla="*/ 459290 w 2595448"/>
                  <a:gd name="connsiteY77" fmla="*/ 2170656 h 2453783"/>
                  <a:gd name="connsiteX78" fmla="*/ 527157 w 2595448"/>
                  <a:gd name="connsiteY78" fmla="*/ 2159677 h 2453783"/>
                  <a:gd name="connsiteX79" fmla="*/ 596355 w 2595448"/>
                  <a:gd name="connsiteY79" fmla="*/ 2170323 h 2453783"/>
                  <a:gd name="connsiteX80" fmla="*/ 678195 w 2595448"/>
                  <a:gd name="connsiteY80" fmla="*/ 2209912 h 2453783"/>
                  <a:gd name="connsiteX81" fmla="*/ 694829 w 2595448"/>
                  <a:gd name="connsiteY81" fmla="*/ 2243181 h 2453783"/>
                  <a:gd name="connsiteX82" fmla="*/ 1292328 w 2595448"/>
                  <a:gd name="connsiteY82" fmla="*/ 116337 h 2453783"/>
                  <a:gd name="connsiteX83" fmla="*/ 1376165 w 2595448"/>
                  <a:gd name="connsiteY83" fmla="*/ 200173 h 2453783"/>
                  <a:gd name="connsiteX84" fmla="*/ 1292328 w 2595448"/>
                  <a:gd name="connsiteY84" fmla="*/ 284009 h 2453783"/>
                  <a:gd name="connsiteX85" fmla="*/ 1208492 w 2595448"/>
                  <a:gd name="connsiteY85" fmla="*/ 200505 h 2453783"/>
                  <a:gd name="connsiteX86" fmla="*/ 1291996 w 2595448"/>
                  <a:gd name="connsiteY86" fmla="*/ 116337 h 2453783"/>
                  <a:gd name="connsiteX87" fmla="*/ 1292328 w 2595448"/>
                  <a:gd name="connsiteY87" fmla="*/ 116337 h 2453783"/>
                  <a:gd name="connsiteX88" fmla="*/ 1125987 w 2595448"/>
                  <a:gd name="connsiteY88" fmla="*/ 453012 h 2453783"/>
                  <a:gd name="connsiteX89" fmla="*/ 1125987 w 2595448"/>
                  <a:gd name="connsiteY89" fmla="*/ 388804 h 2453783"/>
                  <a:gd name="connsiteX90" fmla="*/ 1142621 w 2595448"/>
                  <a:gd name="connsiteY90" fmla="*/ 355536 h 2453783"/>
                  <a:gd name="connsiteX91" fmla="*/ 1224461 w 2595448"/>
                  <a:gd name="connsiteY91" fmla="*/ 315947 h 2453783"/>
                  <a:gd name="connsiteX92" fmla="*/ 1292328 w 2595448"/>
                  <a:gd name="connsiteY92" fmla="*/ 304968 h 2453783"/>
                  <a:gd name="connsiteX93" fmla="*/ 1361527 w 2595448"/>
                  <a:gd name="connsiteY93" fmla="*/ 315614 h 2453783"/>
                  <a:gd name="connsiteX94" fmla="*/ 1443367 w 2595448"/>
                  <a:gd name="connsiteY94" fmla="*/ 355203 h 2453783"/>
                  <a:gd name="connsiteX95" fmla="*/ 1460001 w 2595448"/>
                  <a:gd name="connsiteY95" fmla="*/ 388471 h 2453783"/>
                  <a:gd name="connsiteX96" fmla="*/ 1460001 w 2595448"/>
                  <a:gd name="connsiteY96" fmla="*/ 452679 h 2453783"/>
                  <a:gd name="connsiteX97" fmla="*/ 1292328 w 2595448"/>
                  <a:gd name="connsiteY97" fmla="*/ 1118379 h 2453783"/>
                  <a:gd name="connsiteX98" fmla="*/ 1409433 w 2595448"/>
                  <a:gd name="connsiteY98" fmla="*/ 1234818 h 2453783"/>
                  <a:gd name="connsiteX99" fmla="*/ 1292994 w 2595448"/>
                  <a:gd name="connsiteY99" fmla="*/ 1351922 h 2453783"/>
                  <a:gd name="connsiteX100" fmla="*/ 1175889 w 2595448"/>
                  <a:gd name="connsiteY100" fmla="*/ 1235483 h 2453783"/>
                  <a:gd name="connsiteX101" fmla="*/ 1175889 w 2595448"/>
                  <a:gd name="connsiteY101" fmla="*/ 1235150 h 2453783"/>
                  <a:gd name="connsiteX102" fmla="*/ 1292328 w 2595448"/>
                  <a:gd name="connsiteY102" fmla="*/ 1118379 h 2453783"/>
                  <a:gd name="connsiteX103" fmla="*/ 1525207 w 2595448"/>
                  <a:gd name="connsiteY103" fmla="*/ 1586464 h 2453783"/>
                  <a:gd name="connsiteX104" fmla="*/ 1059450 w 2595448"/>
                  <a:gd name="connsiteY104" fmla="*/ 1586464 h 2453783"/>
                  <a:gd name="connsiteX105" fmla="*/ 1059450 w 2595448"/>
                  <a:gd name="connsiteY105" fmla="*/ 1497970 h 2453783"/>
                  <a:gd name="connsiteX106" fmla="*/ 1082738 w 2595448"/>
                  <a:gd name="connsiteY106" fmla="*/ 1451394 h 2453783"/>
                  <a:gd name="connsiteX107" fmla="*/ 1196516 w 2595448"/>
                  <a:gd name="connsiteY107" fmla="*/ 1395836 h 2453783"/>
                  <a:gd name="connsiteX108" fmla="*/ 1292328 w 2595448"/>
                  <a:gd name="connsiteY108" fmla="*/ 1380866 h 2453783"/>
                  <a:gd name="connsiteX109" fmla="*/ 1388474 w 2595448"/>
                  <a:gd name="connsiteY109" fmla="*/ 1395171 h 2453783"/>
                  <a:gd name="connsiteX110" fmla="*/ 1502252 w 2595448"/>
                  <a:gd name="connsiteY110" fmla="*/ 1450729 h 2453783"/>
                  <a:gd name="connsiteX111" fmla="*/ 1525207 w 2595448"/>
                  <a:gd name="connsiteY111" fmla="*/ 1497970 h 2453783"/>
                  <a:gd name="connsiteX112" fmla="*/ 2057500 w 2595448"/>
                  <a:gd name="connsiteY112" fmla="*/ 1971046 h 2453783"/>
                  <a:gd name="connsiteX113" fmla="*/ 2141336 w 2595448"/>
                  <a:gd name="connsiteY113" fmla="*/ 2054882 h 2453783"/>
                  <a:gd name="connsiteX114" fmla="*/ 2057500 w 2595448"/>
                  <a:gd name="connsiteY114" fmla="*/ 2138718 h 2453783"/>
                  <a:gd name="connsiteX115" fmla="*/ 1973664 w 2595448"/>
                  <a:gd name="connsiteY115" fmla="*/ 2054882 h 2453783"/>
                  <a:gd name="connsiteX116" fmla="*/ 2057500 w 2595448"/>
                  <a:gd name="connsiteY116" fmla="*/ 1971046 h 2453783"/>
                  <a:gd name="connsiteX117" fmla="*/ 1891158 w 2595448"/>
                  <a:gd name="connsiteY117" fmla="*/ 2243513 h 2453783"/>
                  <a:gd name="connsiteX118" fmla="*/ 1907792 w 2595448"/>
                  <a:gd name="connsiteY118" fmla="*/ 2210245 h 2453783"/>
                  <a:gd name="connsiteX119" fmla="*/ 1989632 w 2595448"/>
                  <a:gd name="connsiteY119" fmla="*/ 2170656 h 2453783"/>
                  <a:gd name="connsiteX120" fmla="*/ 2057500 w 2595448"/>
                  <a:gd name="connsiteY120" fmla="*/ 2159677 h 2453783"/>
                  <a:gd name="connsiteX121" fmla="*/ 2126698 w 2595448"/>
                  <a:gd name="connsiteY121" fmla="*/ 2170323 h 2453783"/>
                  <a:gd name="connsiteX122" fmla="*/ 2208538 w 2595448"/>
                  <a:gd name="connsiteY122" fmla="*/ 2209912 h 2453783"/>
                  <a:gd name="connsiteX123" fmla="*/ 2225172 w 2595448"/>
                  <a:gd name="connsiteY123" fmla="*/ 2243181 h 2453783"/>
                  <a:gd name="connsiteX124" fmla="*/ 2225172 w 2595448"/>
                  <a:gd name="connsiteY124" fmla="*/ 2307389 h 2453783"/>
                  <a:gd name="connsiteX125" fmla="*/ 1891158 w 2595448"/>
                  <a:gd name="connsiteY125" fmla="*/ 2307389 h 245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2595448" h="2453783">
                    <a:moveTo>
                      <a:pt x="2296034" y="1278066"/>
                    </a:moveTo>
                    <a:cubicBezTo>
                      <a:pt x="2461397" y="1278066"/>
                      <a:pt x="2595449" y="1144015"/>
                      <a:pt x="2595449" y="978652"/>
                    </a:cubicBezTo>
                    <a:cubicBezTo>
                      <a:pt x="2595449" y="813288"/>
                      <a:pt x="2461397" y="679237"/>
                      <a:pt x="2296034" y="679237"/>
                    </a:cubicBezTo>
                    <a:cubicBezTo>
                      <a:pt x="2130670" y="679237"/>
                      <a:pt x="1996619" y="813288"/>
                      <a:pt x="1996619" y="978652"/>
                    </a:cubicBezTo>
                    <a:cubicBezTo>
                      <a:pt x="1996652" y="993696"/>
                      <a:pt x="1997876" y="1008713"/>
                      <a:pt x="2000278" y="1023564"/>
                    </a:cubicBezTo>
                    <a:lnTo>
                      <a:pt x="1653955" y="1168281"/>
                    </a:lnTo>
                    <a:cubicBezTo>
                      <a:pt x="1591843" y="1058679"/>
                      <a:pt x="1483259" y="983269"/>
                      <a:pt x="1358865" y="963348"/>
                    </a:cubicBezTo>
                    <a:lnTo>
                      <a:pt x="1358865" y="591408"/>
                    </a:lnTo>
                    <a:cubicBezTo>
                      <a:pt x="1520093" y="554660"/>
                      <a:pt x="1621003" y="394170"/>
                      <a:pt x="1584258" y="232942"/>
                    </a:cubicBezTo>
                    <a:cubicBezTo>
                      <a:pt x="1547510" y="71717"/>
                      <a:pt x="1387020" y="-29196"/>
                      <a:pt x="1225792" y="7552"/>
                    </a:cubicBezTo>
                    <a:cubicBezTo>
                      <a:pt x="1064564" y="44297"/>
                      <a:pt x="963654" y="204790"/>
                      <a:pt x="1000399" y="366015"/>
                    </a:cubicBezTo>
                    <a:cubicBezTo>
                      <a:pt x="1025972" y="478219"/>
                      <a:pt x="1113591" y="565835"/>
                      <a:pt x="1225792" y="591408"/>
                    </a:cubicBezTo>
                    <a:lnTo>
                      <a:pt x="1225792" y="963015"/>
                    </a:lnTo>
                    <a:cubicBezTo>
                      <a:pt x="1102566" y="982943"/>
                      <a:pt x="994826" y="1057211"/>
                      <a:pt x="932365" y="1165287"/>
                    </a:cubicBezTo>
                    <a:lnTo>
                      <a:pt x="595357" y="1024562"/>
                    </a:lnTo>
                    <a:cubicBezTo>
                      <a:pt x="620621" y="861141"/>
                      <a:pt x="508623" y="708180"/>
                      <a:pt x="345202" y="682916"/>
                    </a:cubicBezTo>
                    <a:cubicBezTo>
                      <a:pt x="181782" y="657652"/>
                      <a:pt x="28822" y="769650"/>
                      <a:pt x="3558" y="933071"/>
                    </a:cubicBezTo>
                    <a:cubicBezTo>
                      <a:pt x="-21707" y="1096491"/>
                      <a:pt x="90291" y="1249452"/>
                      <a:pt x="253711" y="1274716"/>
                    </a:cubicBezTo>
                    <a:cubicBezTo>
                      <a:pt x="366697" y="1292182"/>
                      <a:pt x="479766" y="1243787"/>
                      <a:pt x="545122" y="1149983"/>
                    </a:cubicBezTo>
                    <a:lnTo>
                      <a:pt x="885124" y="1289045"/>
                    </a:lnTo>
                    <a:cubicBezTo>
                      <a:pt x="861015" y="1405494"/>
                      <a:pt x="888161" y="1526691"/>
                      <a:pt x="959645" y="1621728"/>
                    </a:cubicBezTo>
                    <a:lnTo>
                      <a:pt x="684516" y="1899519"/>
                    </a:lnTo>
                    <a:cubicBezTo>
                      <a:pt x="543788" y="1812682"/>
                      <a:pt x="359312" y="1856370"/>
                      <a:pt x="272475" y="1997095"/>
                    </a:cubicBezTo>
                    <a:cubicBezTo>
                      <a:pt x="185638" y="2137823"/>
                      <a:pt x="229326" y="2322299"/>
                      <a:pt x="370054" y="2409136"/>
                    </a:cubicBezTo>
                    <a:cubicBezTo>
                      <a:pt x="510779" y="2495973"/>
                      <a:pt x="695255" y="2452285"/>
                      <a:pt x="782092" y="2311560"/>
                    </a:cubicBezTo>
                    <a:cubicBezTo>
                      <a:pt x="842784" y="2213206"/>
                      <a:pt x="841449" y="2088702"/>
                      <a:pt x="778665" y="1991672"/>
                    </a:cubicBezTo>
                    <a:lnTo>
                      <a:pt x="1055791" y="1714547"/>
                    </a:lnTo>
                    <a:cubicBezTo>
                      <a:pt x="1198106" y="1813420"/>
                      <a:pt x="1386884" y="1813420"/>
                      <a:pt x="1529199" y="1714547"/>
                    </a:cubicBezTo>
                    <a:lnTo>
                      <a:pt x="1806324" y="1991339"/>
                    </a:lnTo>
                    <a:cubicBezTo>
                      <a:pt x="1716410" y="2130122"/>
                      <a:pt x="1756026" y="2315513"/>
                      <a:pt x="1894804" y="2405427"/>
                    </a:cubicBezTo>
                    <a:cubicBezTo>
                      <a:pt x="2033586" y="2495341"/>
                      <a:pt x="2218981" y="2455729"/>
                      <a:pt x="2308895" y="2316947"/>
                    </a:cubicBezTo>
                    <a:cubicBezTo>
                      <a:pt x="2398810" y="2178168"/>
                      <a:pt x="2359194" y="1992773"/>
                      <a:pt x="2220411" y="1902859"/>
                    </a:cubicBezTo>
                    <a:cubicBezTo>
                      <a:pt x="2122686" y="1839543"/>
                      <a:pt x="1997114" y="1838628"/>
                      <a:pt x="1898477" y="1900517"/>
                    </a:cubicBezTo>
                    <a:lnTo>
                      <a:pt x="1625012" y="1623392"/>
                    </a:lnTo>
                    <a:cubicBezTo>
                      <a:pt x="1679894" y="1551545"/>
                      <a:pt x="1709593" y="1463624"/>
                      <a:pt x="1709513" y="1373214"/>
                    </a:cubicBezTo>
                    <a:cubicBezTo>
                      <a:pt x="1709393" y="1346077"/>
                      <a:pt x="1706722" y="1319010"/>
                      <a:pt x="1701529" y="1292372"/>
                    </a:cubicBezTo>
                    <a:lnTo>
                      <a:pt x="2051179" y="1149318"/>
                    </a:lnTo>
                    <a:cubicBezTo>
                      <a:pt x="2106890" y="1229628"/>
                      <a:pt x="2198295" y="1277687"/>
                      <a:pt x="2296034" y="1278066"/>
                    </a:cubicBezTo>
                    <a:close/>
                    <a:moveTo>
                      <a:pt x="2296034" y="795343"/>
                    </a:moveTo>
                    <a:cubicBezTo>
                      <a:pt x="2342520" y="795343"/>
                      <a:pt x="2380203" y="833026"/>
                      <a:pt x="2380203" y="879512"/>
                    </a:cubicBezTo>
                    <a:cubicBezTo>
                      <a:pt x="2380203" y="925998"/>
                      <a:pt x="2342516" y="963681"/>
                      <a:pt x="2296034" y="963681"/>
                    </a:cubicBezTo>
                    <a:cubicBezTo>
                      <a:pt x="2249548" y="963681"/>
                      <a:pt x="2211865" y="925998"/>
                      <a:pt x="2211865" y="879512"/>
                    </a:cubicBezTo>
                    <a:cubicBezTo>
                      <a:pt x="2211865" y="879402"/>
                      <a:pt x="2211865" y="879289"/>
                      <a:pt x="2211865" y="879179"/>
                    </a:cubicBezTo>
                    <a:cubicBezTo>
                      <a:pt x="2212228" y="832900"/>
                      <a:pt x="2249754" y="795523"/>
                      <a:pt x="2296034" y="795343"/>
                    </a:cubicBezTo>
                    <a:close/>
                    <a:moveTo>
                      <a:pt x="2129692" y="1068143"/>
                    </a:moveTo>
                    <a:cubicBezTo>
                      <a:pt x="2130022" y="1055059"/>
                      <a:pt x="2136259" y="1042826"/>
                      <a:pt x="2146659" y="1034875"/>
                    </a:cubicBezTo>
                    <a:cubicBezTo>
                      <a:pt x="2171534" y="1017120"/>
                      <a:pt x="2199193" y="1003629"/>
                      <a:pt x="2228499" y="994953"/>
                    </a:cubicBezTo>
                    <a:cubicBezTo>
                      <a:pt x="2250995" y="988416"/>
                      <a:pt x="2274273" y="984946"/>
                      <a:pt x="2297697" y="984640"/>
                    </a:cubicBezTo>
                    <a:cubicBezTo>
                      <a:pt x="2321145" y="984673"/>
                      <a:pt x="2344459" y="988146"/>
                      <a:pt x="2366895" y="994953"/>
                    </a:cubicBezTo>
                    <a:cubicBezTo>
                      <a:pt x="2396521" y="1002788"/>
                      <a:pt x="2424326" y="1016348"/>
                      <a:pt x="2448735" y="1034875"/>
                    </a:cubicBezTo>
                    <a:cubicBezTo>
                      <a:pt x="2458935" y="1042953"/>
                      <a:pt x="2465027" y="1055139"/>
                      <a:pt x="2465370" y="1068143"/>
                    </a:cubicBezTo>
                    <a:lnTo>
                      <a:pt x="2465370" y="1132019"/>
                    </a:lnTo>
                    <a:lnTo>
                      <a:pt x="2128029" y="1132019"/>
                    </a:lnTo>
                    <a:close/>
                    <a:moveTo>
                      <a:pt x="301598" y="795343"/>
                    </a:moveTo>
                    <a:cubicBezTo>
                      <a:pt x="348084" y="795343"/>
                      <a:pt x="385767" y="833026"/>
                      <a:pt x="385767" y="879512"/>
                    </a:cubicBezTo>
                    <a:cubicBezTo>
                      <a:pt x="385767" y="925998"/>
                      <a:pt x="348080" y="963681"/>
                      <a:pt x="301598" y="963681"/>
                    </a:cubicBezTo>
                    <a:cubicBezTo>
                      <a:pt x="255112" y="963681"/>
                      <a:pt x="217429" y="925998"/>
                      <a:pt x="217429" y="879512"/>
                    </a:cubicBezTo>
                    <a:cubicBezTo>
                      <a:pt x="217429" y="879402"/>
                      <a:pt x="217429" y="879289"/>
                      <a:pt x="217429" y="879179"/>
                    </a:cubicBezTo>
                    <a:cubicBezTo>
                      <a:pt x="217775" y="833538"/>
                      <a:pt x="254303" y="796421"/>
                      <a:pt x="299934" y="795343"/>
                    </a:cubicBezTo>
                    <a:close/>
                    <a:moveTo>
                      <a:pt x="467939" y="1132351"/>
                    </a:moveTo>
                    <a:lnTo>
                      <a:pt x="131929" y="1132351"/>
                    </a:lnTo>
                    <a:lnTo>
                      <a:pt x="131929" y="1068143"/>
                    </a:lnTo>
                    <a:cubicBezTo>
                      <a:pt x="132259" y="1055059"/>
                      <a:pt x="138496" y="1042826"/>
                      <a:pt x="148896" y="1034875"/>
                    </a:cubicBezTo>
                    <a:cubicBezTo>
                      <a:pt x="173774" y="1017120"/>
                      <a:pt x="201430" y="1003629"/>
                      <a:pt x="230736" y="994953"/>
                    </a:cubicBezTo>
                    <a:cubicBezTo>
                      <a:pt x="253232" y="988416"/>
                      <a:pt x="276510" y="984946"/>
                      <a:pt x="299934" y="984640"/>
                    </a:cubicBezTo>
                    <a:cubicBezTo>
                      <a:pt x="323382" y="984673"/>
                      <a:pt x="346696" y="988146"/>
                      <a:pt x="369132" y="994953"/>
                    </a:cubicBezTo>
                    <a:cubicBezTo>
                      <a:pt x="398758" y="1002788"/>
                      <a:pt x="426563" y="1016348"/>
                      <a:pt x="450972" y="1034875"/>
                    </a:cubicBezTo>
                    <a:cubicBezTo>
                      <a:pt x="461173" y="1042953"/>
                      <a:pt x="467264" y="1055139"/>
                      <a:pt x="467607" y="1068143"/>
                    </a:cubicBezTo>
                    <a:close/>
                    <a:moveTo>
                      <a:pt x="527157" y="1971046"/>
                    </a:moveTo>
                    <a:cubicBezTo>
                      <a:pt x="573460" y="1971046"/>
                      <a:pt x="610993" y="2008579"/>
                      <a:pt x="610993" y="2054882"/>
                    </a:cubicBezTo>
                    <a:cubicBezTo>
                      <a:pt x="610993" y="2101185"/>
                      <a:pt x="573460" y="2138718"/>
                      <a:pt x="527157" y="2138718"/>
                    </a:cubicBezTo>
                    <a:cubicBezTo>
                      <a:pt x="480854" y="2138718"/>
                      <a:pt x="443321" y="2101185"/>
                      <a:pt x="443321" y="2054882"/>
                    </a:cubicBezTo>
                    <a:cubicBezTo>
                      <a:pt x="443321" y="2008579"/>
                      <a:pt x="480854" y="1971046"/>
                      <a:pt x="527157" y="1971046"/>
                    </a:cubicBezTo>
                    <a:close/>
                    <a:moveTo>
                      <a:pt x="693499" y="2307721"/>
                    </a:moveTo>
                    <a:lnTo>
                      <a:pt x="360815" y="2307721"/>
                    </a:lnTo>
                    <a:lnTo>
                      <a:pt x="360815" y="2243513"/>
                    </a:lnTo>
                    <a:cubicBezTo>
                      <a:pt x="361111" y="2230495"/>
                      <a:pt x="367213" y="2218293"/>
                      <a:pt x="377449" y="2210245"/>
                    </a:cubicBezTo>
                    <a:cubicBezTo>
                      <a:pt x="402304" y="2192530"/>
                      <a:pt x="429973" y="2179146"/>
                      <a:pt x="459290" y="2170656"/>
                    </a:cubicBezTo>
                    <a:cubicBezTo>
                      <a:pt x="481333" y="2164042"/>
                      <a:pt x="504152" y="2160349"/>
                      <a:pt x="527157" y="2159677"/>
                    </a:cubicBezTo>
                    <a:cubicBezTo>
                      <a:pt x="550621" y="2159787"/>
                      <a:pt x="573942" y="2163376"/>
                      <a:pt x="596355" y="2170323"/>
                    </a:cubicBezTo>
                    <a:cubicBezTo>
                      <a:pt x="625970" y="2178015"/>
                      <a:pt x="653780" y="2191468"/>
                      <a:pt x="678195" y="2209912"/>
                    </a:cubicBezTo>
                    <a:cubicBezTo>
                      <a:pt x="688432" y="2217960"/>
                      <a:pt x="694533" y="2230163"/>
                      <a:pt x="694829" y="2243181"/>
                    </a:cubicBezTo>
                    <a:close/>
                    <a:moveTo>
                      <a:pt x="1292328" y="116337"/>
                    </a:moveTo>
                    <a:cubicBezTo>
                      <a:pt x="1338631" y="116337"/>
                      <a:pt x="1376165" y="153873"/>
                      <a:pt x="1376165" y="200173"/>
                    </a:cubicBezTo>
                    <a:cubicBezTo>
                      <a:pt x="1376165" y="246476"/>
                      <a:pt x="1338628" y="284009"/>
                      <a:pt x="1292328" y="284009"/>
                    </a:cubicBezTo>
                    <a:cubicBezTo>
                      <a:pt x="1246155" y="284009"/>
                      <a:pt x="1208675" y="246675"/>
                      <a:pt x="1208492" y="200505"/>
                    </a:cubicBezTo>
                    <a:cubicBezTo>
                      <a:pt x="1208309" y="154206"/>
                      <a:pt x="1245693" y="116520"/>
                      <a:pt x="1291996" y="116337"/>
                    </a:cubicBezTo>
                    <a:cubicBezTo>
                      <a:pt x="1292106" y="116337"/>
                      <a:pt x="1292219" y="116337"/>
                      <a:pt x="1292328" y="116337"/>
                    </a:cubicBezTo>
                    <a:close/>
                    <a:moveTo>
                      <a:pt x="1125987" y="453012"/>
                    </a:moveTo>
                    <a:lnTo>
                      <a:pt x="1125987" y="388804"/>
                    </a:lnTo>
                    <a:cubicBezTo>
                      <a:pt x="1126283" y="375786"/>
                      <a:pt x="1132384" y="363583"/>
                      <a:pt x="1142621" y="355536"/>
                    </a:cubicBezTo>
                    <a:cubicBezTo>
                      <a:pt x="1167476" y="337820"/>
                      <a:pt x="1195145" y="324437"/>
                      <a:pt x="1224461" y="315947"/>
                    </a:cubicBezTo>
                    <a:cubicBezTo>
                      <a:pt x="1246505" y="309333"/>
                      <a:pt x="1269323" y="305640"/>
                      <a:pt x="1292328" y="304968"/>
                    </a:cubicBezTo>
                    <a:cubicBezTo>
                      <a:pt x="1315793" y="305078"/>
                      <a:pt x="1339114" y="308667"/>
                      <a:pt x="1361527" y="315614"/>
                    </a:cubicBezTo>
                    <a:cubicBezTo>
                      <a:pt x="1391142" y="323305"/>
                      <a:pt x="1418951" y="336759"/>
                      <a:pt x="1443367" y="355203"/>
                    </a:cubicBezTo>
                    <a:cubicBezTo>
                      <a:pt x="1453603" y="363251"/>
                      <a:pt x="1459705" y="375454"/>
                      <a:pt x="1460001" y="388471"/>
                    </a:cubicBezTo>
                    <a:lnTo>
                      <a:pt x="1460001" y="452679"/>
                    </a:lnTo>
                    <a:close/>
                    <a:moveTo>
                      <a:pt x="1292328" y="1118379"/>
                    </a:moveTo>
                    <a:cubicBezTo>
                      <a:pt x="1356819" y="1118196"/>
                      <a:pt x="1409250" y="1170327"/>
                      <a:pt x="1409433" y="1234818"/>
                    </a:cubicBezTo>
                    <a:cubicBezTo>
                      <a:pt x="1409616" y="1299308"/>
                      <a:pt x="1357484" y="1351736"/>
                      <a:pt x="1292994" y="1351922"/>
                    </a:cubicBezTo>
                    <a:cubicBezTo>
                      <a:pt x="1228503" y="1352105"/>
                      <a:pt x="1176072" y="1299974"/>
                      <a:pt x="1175889" y="1235483"/>
                    </a:cubicBezTo>
                    <a:cubicBezTo>
                      <a:pt x="1175889" y="1235373"/>
                      <a:pt x="1175889" y="1235260"/>
                      <a:pt x="1175889" y="1235150"/>
                    </a:cubicBezTo>
                    <a:cubicBezTo>
                      <a:pt x="1175889" y="1170789"/>
                      <a:pt x="1227967" y="1118562"/>
                      <a:pt x="1292328" y="1118379"/>
                    </a:cubicBezTo>
                    <a:close/>
                    <a:moveTo>
                      <a:pt x="1525207" y="1586464"/>
                    </a:moveTo>
                    <a:lnTo>
                      <a:pt x="1059450" y="1586464"/>
                    </a:lnTo>
                    <a:lnTo>
                      <a:pt x="1059450" y="1497970"/>
                    </a:lnTo>
                    <a:cubicBezTo>
                      <a:pt x="1059893" y="1479752"/>
                      <a:pt x="1068429" y="1462679"/>
                      <a:pt x="1082738" y="1451394"/>
                    </a:cubicBezTo>
                    <a:cubicBezTo>
                      <a:pt x="1117264" y="1426596"/>
                      <a:pt x="1155732" y="1407813"/>
                      <a:pt x="1196516" y="1395836"/>
                    </a:cubicBezTo>
                    <a:cubicBezTo>
                      <a:pt x="1227658" y="1386661"/>
                      <a:pt x="1259872" y="1381627"/>
                      <a:pt x="1292328" y="1380866"/>
                    </a:cubicBezTo>
                    <a:cubicBezTo>
                      <a:pt x="1324898" y="1380962"/>
                      <a:pt x="1357285" y="1385783"/>
                      <a:pt x="1388474" y="1395171"/>
                    </a:cubicBezTo>
                    <a:cubicBezTo>
                      <a:pt x="1429736" y="1405887"/>
                      <a:pt x="1468428" y="1424780"/>
                      <a:pt x="1502252" y="1450729"/>
                    </a:cubicBezTo>
                    <a:cubicBezTo>
                      <a:pt x="1516613" y="1462227"/>
                      <a:pt x="1525044" y="1479573"/>
                      <a:pt x="1525207" y="1497970"/>
                    </a:cubicBezTo>
                    <a:close/>
                    <a:moveTo>
                      <a:pt x="2057500" y="1971046"/>
                    </a:moveTo>
                    <a:cubicBezTo>
                      <a:pt x="2103803" y="1971046"/>
                      <a:pt x="2141336" y="2008579"/>
                      <a:pt x="2141336" y="2054882"/>
                    </a:cubicBezTo>
                    <a:cubicBezTo>
                      <a:pt x="2141336" y="2101185"/>
                      <a:pt x="2103803" y="2138718"/>
                      <a:pt x="2057500" y="2138718"/>
                    </a:cubicBezTo>
                    <a:cubicBezTo>
                      <a:pt x="2011197" y="2138718"/>
                      <a:pt x="1973664" y="2101185"/>
                      <a:pt x="1973664" y="2054882"/>
                    </a:cubicBezTo>
                    <a:cubicBezTo>
                      <a:pt x="1973664" y="2008579"/>
                      <a:pt x="2011197" y="1971046"/>
                      <a:pt x="2057500" y="1971046"/>
                    </a:cubicBezTo>
                    <a:close/>
                    <a:moveTo>
                      <a:pt x="1891158" y="2243513"/>
                    </a:moveTo>
                    <a:cubicBezTo>
                      <a:pt x="1891454" y="2230495"/>
                      <a:pt x="1897556" y="2218293"/>
                      <a:pt x="1907792" y="2210245"/>
                    </a:cubicBezTo>
                    <a:cubicBezTo>
                      <a:pt x="1932647" y="2192530"/>
                      <a:pt x="1960316" y="2179146"/>
                      <a:pt x="1989632" y="2170656"/>
                    </a:cubicBezTo>
                    <a:cubicBezTo>
                      <a:pt x="2011676" y="2164042"/>
                      <a:pt x="2034495" y="2160349"/>
                      <a:pt x="2057500" y="2159677"/>
                    </a:cubicBezTo>
                    <a:cubicBezTo>
                      <a:pt x="2080964" y="2159787"/>
                      <a:pt x="2104285" y="2163376"/>
                      <a:pt x="2126698" y="2170323"/>
                    </a:cubicBezTo>
                    <a:cubicBezTo>
                      <a:pt x="2156313" y="2178015"/>
                      <a:pt x="2184122" y="2191468"/>
                      <a:pt x="2208538" y="2209912"/>
                    </a:cubicBezTo>
                    <a:cubicBezTo>
                      <a:pt x="2218775" y="2217960"/>
                      <a:pt x="2224876" y="2230163"/>
                      <a:pt x="2225172" y="2243181"/>
                    </a:cubicBezTo>
                    <a:lnTo>
                      <a:pt x="2225172" y="2307389"/>
                    </a:lnTo>
                    <a:lnTo>
                      <a:pt x="1891158" y="2307389"/>
                    </a:lnTo>
                    <a:close/>
                  </a:path>
                </a:pathLst>
              </a:custGeom>
              <a:solidFill>
                <a:srgbClr val="002060"/>
              </a:solidFill>
              <a:ln w="332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sz="1050"/>
              </a:p>
            </p:txBody>
          </p:sp>
        </p:grp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7F493CD-5AB7-4753-A522-4994ADBC0855}"/>
                </a:ext>
              </a:extLst>
            </p:cNvPr>
            <p:cNvSpPr>
              <a:spLocks/>
            </p:cNvSpPr>
            <p:nvPr/>
          </p:nvSpPr>
          <p:spPr>
            <a:xfrm>
              <a:off x="3363734" y="3399293"/>
              <a:ext cx="630590" cy="630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pic>
          <p:nvPicPr>
            <p:cNvPr id="46" name="Picture 2" descr="Join us! INCF-HBP Short Course &quot;Fundamentals of Ontology Engineering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71423">
              <a:off x="3243194" y="3279258"/>
              <a:ext cx="858836" cy="8588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332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6C0446-0F1B-420C-67D7-682FF939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351" y="23441"/>
            <a:ext cx="11737189" cy="6213871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CD7EC9A-32A5-3D05-4964-C099DA4D2B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789" y="5572695"/>
            <a:ext cx="5058414" cy="1285305"/>
          </a:xfrm>
          <a:prstGeom prst="rect">
            <a:avLst/>
          </a:prstGeom>
        </p:spPr>
      </p:pic>
      <p:sp>
        <p:nvSpPr>
          <p:cNvPr id="37" name="cache">
            <a:extLst>
              <a:ext uri="{FF2B5EF4-FFF2-40B4-BE49-F238E27FC236}">
                <a16:creationId xmlns:a16="http://schemas.microsoft.com/office/drawing/2014/main" id="{FA3A0A09-1314-108D-1537-C869F64AEB46}"/>
              </a:ext>
            </a:extLst>
          </p:cNvPr>
          <p:cNvSpPr/>
          <p:nvPr/>
        </p:nvSpPr>
        <p:spPr>
          <a:xfrm>
            <a:off x="0" y="16135"/>
            <a:ext cx="12192000" cy="684186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 </a:t>
            </a:r>
          </a:p>
        </p:txBody>
      </p:sp>
      <p:pic>
        <p:nvPicPr>
          <p:cNvPr id="10" name="Picture 9" descr="Icon&#10;&#10;Description automatically generated with low confidence">
            <a:extLst>
              <a:ext uri="{FF2B5EF4-FFF2-40B4-BE49-F238E27FC236}">
                <a16:creationId xmlns:a16="http://schemas.microsoft.com/office/drawing/2014/main" id="{354764AA-E651-D8C9-04A0-B31DD99A11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734" y="2120062"/>
            <a:ext cx="2212053" cy="215566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FFEEABC-FC7E-0421-06F0-1D33E65620B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773" y="2113557"/>
            <a:ext cx="2199041" cy="2168679"/>
          </a:xfrm>
          <a:prstGeom prst="ellipse">
            <a:avLst/>
          </a:prstGeom>
          <a:effectLst>
            <a:softEdge rad="25400"/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B417A86-968E-B6A1-5E3D-38E9BB5BE27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735" y="2151416"/>
            <a:ext cx="2164342" cy="2173016"/>
          </a:xfrm>
          <a:prstGeom prst="ellipse">
            <a:avLst/>
          </a:prstGeom>
          <a:effectLst>
            <a:softEdge rad="25400"/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5F5E29-E103-24F4-8892-48E13855EA88}"/>
              </a:ext>
            </a:extLst>
          </p:cNvPr>
          <p:cNvCxnSpPr>
            <a:cxnSpLocks/>
          </p:cNvCxnSpPr>
          <p:nvPr/>
        </p:nvCxnSpPr>
        <p:spPr>
          <a:xfrm flipH="1" flipV="1">
            <a:off x="4523814" y="2482874"/>
            <a:ext cx="815081" cy="465843"/>
          </a:xfrm>
          <a:prstGeom prst="straightConnector1">
            <a:avLst/>
          </a:prstGeom>
          <a:ln w="38100" cap="rnd">
            <a:solidFill>
              <a:srgbClr val="5EBF8A"/>
            </a:solidFill>
            <a:prstDash val="sysDot"/>
            <a:headEnd type="triangl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B7FF49-35D2-983B-F4DC-18D8ECBB7BF3}"/>
              </a:ext>
            </a:extLst>
          </p:cNvPr>
          <p:cNvCxnSpPr>
            <a:cxnSpLocks/>
          </p:cNvCxnSpPr>
          <p:nvPr/>
        </p:nvCxnSpPr>
        <p:spPr>
          <a:xfrm flipH="1">
            <a:off x="4632167" y="3776773"/>
            <a:ext cx="815081" cy="465843"/>
          </a:xfrm>
          <a:prstGeom prst="straightConnector1">
            <a:avLst/>
          </a:prstGeom>
          <a:ln w="38100" cap="rnd">
            <a:solidFill>
              <a:srgbClr val="5EBF8A"/>
            </a:solidFill>
            <a:prstDash val="sysDot"/>
            <a:headEnd type="triangl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45B333-CE6C-58E2-8715-EAF080681F0F}"/>
              </a:ext>
            </a:extLst>
          </p:cNvPr>
          <p:cNvGrpSpPr/>
          <p:nvPr/>
        </p:nvGrpSpPr>
        <p:grpSpPr>
          <a:xfrm>
            <a:off x="3719736" y="2849862"/>
            <a:ext cx="1493999" cy="388062"/>
            <a:chOff x="3719736" y="2849862"/>
            <a:chExt cx="1493999" cy="38806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29FDDEA-1DB5-A59E-D4C3-FCE17F338D44}"/>
                </a:ext>
              </a:extLst>
            </p:cNvPr>
            <p:cNvCxnSpPr>
              <a:cxnSpLocks/>
            </p:cNvCxnSpPr>
            <p:nvPr/>
          </p:nvCxnSpPr>
          <p:spPr>
            <a:xfrm>
              <a:off x="3719736" y="3230687"/>
              <a:ext cx="1493999" cy="7237"/>
            </a:xfrm>
            <a:prstGeom prst="straightConnector1">
              <a:avLst/>
            </a:prstGeom>
            <a:ln w="22225">
              <a:solidFill>
                <a:srgbClr val="A0A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4DF044-A337-215E-13B4-C3B9F42A1D0B}"/>
                </a:ext>
              </a:extLst>
            </p:cNvPr>
            <p:cNvSpPr txBox="1"/>
            <p:nvPr/>
          </p:nvSpPr>
          <p:spPr>
            <a:xfrm rot="60000">
              <a:off x="3764522" y="2849862"/>
              <a:ext cx="1320243" cy="3693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affecte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10AB4F-FBBC-6B09-7751-77624C058B87}"/>
              </a:ext>
            </a:extLst>
          </p:cNvPr>
          <p:cNvGrpSpPr/>
          <p:nvPr/>
        </p:nvGrpSpPr>
        <p:grpSpPr>
          <a:xfrm>
            <a:off x="7312032" y="2951835"/>
            <a:ext cx="1633191" cy="389792"/>
            <a:chOff x="7312032" y="2951835"/>
            <a:chExt cx="1633191" cy="38979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7EA856-FC9B-E602-67D0-8C4894B07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3980" y="3341627"/>
              <a:ext cx="1580332" cy="0"/>
            </a:xfrm>
            <a:prstGeom prst="straightConnector1">
              <a:avLst/>
            </a:prstGeom>
            <a:ln w="22225">
              <a:solidFill>
                <a:srgbClr val="A0A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F63B7-8151-79FE-A634-3A8F8F1D049B}"/>
                </a:ext>
              </a:extLst>
            </p:cNvPr>
            <p:cNvSpPr txBox="1"/>
            <p:nvPr/>
          </p:nvSpPr>
          <p:spPr>
            <a:xfrm rot="21540000">
              <a:off x="7312032" y="2951835"/>
              <a:ext cx="1633191" cy="369332"/>
            </a:xfrm>
            <a:prstGeom prst="rect">
              <a:avLst/>
            </a:prstGeom>
            <a:noFill/>
            <a:scene3d>
              <a:camera prst="orthographicFront">
                <a:rot lat="0" lon="0" rev="2154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concerne</a:t>
              </a:r>
            </a:p>
          </p:txBody>
        </p:sp>
      </p:grpSp>
      <p:pic>
        <p:nvPicPr>
          <p:cNvPr id="35" name="Picture 34" descr="Logo&#10;&#10;Description automatically generated with medium confidence">
            <a:extLst>
              <a:ext uri="{FF2B5EF4-FFF2-40B4-BE49-F238E27FC236}">
                <a16:creationId xmlns:a16="http://schemas.microsoft.com/office/drawing/2014/main" id="{BD0F9943-D674-0C24-EDAE-2698459B5E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8046" y="-394116"/>
            <a:ext cx="2320486" cy="2194704"/>
          </a:xfrm>
          <a:prstGeom prst="ellipse">
            <a:avLst/>
          </a:prstGeom>
          <a:effectLst>
            <a:softEdge rad="25400"/>
          </a:effectLst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CB452A80-DD78-CF6B-2C3D-B4AB4EE0C55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913" y="750643"/>
            <a:ext cx="2246751" cy="2229403"/>
          </a:xfrm>
          <a:prstGeom prst="ellipse">
            <a:avLst/>
          </a:prstGeom>
          <a:effectLst>
            <a:softEdge rad="25400"/>
          </a:effectLst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0BCA596-AABD-CE97-073A-F2A12D7B53DA}"/>
              </a:ext>
            </a:extLst>
          </p:cNvPr>
          <p:cNvSpPr/>
          <p:nvPr/>
        </p:nvSpPr>
        <p:spPr>
          <a:xfrm>
            <a:off x="8774698" y="126654"/>
            <a:ext cx="1267341" cy="2294234"/>
          </a:xfrm>
          <a:prstGeom prst="roundRect">
            <a:avLst>
              <a:gd name="adj" fmla="val 50000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7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-0.47161 0.1747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81" y="872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4776 0.3854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80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824D5B4-4488-3EB1-510B-E1BB834955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351" y="23441"/>
            <a:ext cx="11737189" cy="6213871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BE42862-5E64-D5DC-A5A5-E99A670E75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789" y="5572695"/>
            <a:ext cx="5058414" cy="12853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51B3AF-5B93-E600-AC29-196B4C74AC24}"/>
              </a:ext>
            </a:extLst>
          </p:cNvPr>
          <p:cNvSpPr/>
          <p:nvPr/>
        </p:nvSpPr>
        <p:spPr>
          <a:xfrm>
            <a:off x="7705725" y="188640"/>
            <a:ext cx="3718867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ache">
            <a:extLst>
              <a:ext uri="{FF2B5EF4-FFF2-40B4-BE49-F238E27FC236}">
                <a16:creationId xmlns:a16="http://schemas.microsoft.com/office/drawing/2014/main" id="{55D8B43F-AEEA-3E5A-712A-2F01E93703E6}"/>
              </a:ext>
            </a:extLst>
          </p:cNvPr>
          <p:cNvSpPr/>
          <p:nvPr/>
        </p:nvSpPr>
        <p:spPr>
          <a:xfrm>
            <a:off x="-13344" y="16135"/>
            <a:ext cx="12156440" cy="684186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5A3B280-10FD-629D-A96E-3DEE4151E1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504" y="695"/>
            <a:ext cx="10560496" cy="44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42000" y="42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24609 -0.20139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-10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67" y="590492"/>
            <a:ext cx="1082822" cy="108282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Quelle problématique ?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5" y="3051294"/>
            <a:ext cx="1082822" cy="1082822"/>
          </a:xfrm>
          <a:prstGeom prst="rect">
            <a:avLst/>
          </a:prstGeom>
        </p:spPr>
      </p:pic>
      <p:pic>
        <p:nvPicPr>
          <p:cNvPr id="4" name="Image 3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639414"/>
            <a:ext cx="1295875" cy="1295875"/>
          </a:xfrm>
          <a:prstGeom prst="rect">
            <a:avLst/>
          </a:prstGeom>
        </p:spPr>
      </p:pic>
      <p:pic>
        <p:nvPicPr>
          <p:cNvPr id="5" name="Image 4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53" y="5493139"/>
            <a:ext cx="1249935" cy="1249935"/>
          </a:xfrm>
          <a:prstGeom prst="rect">
            <a:avLst/>
          </a:prstGeom>
        </p:spPr>
      </p:pic>
      <p:sp>
        <p:nvSpPr>
          <p:cNvPr id="29" name="Bulle ronde 28"/>
          <p:cNvSpPr/>
          <p:nvPr/>
        </p:nvSpPr>
        <p:spPr>
          <a:xfrm>
            <a:off x="3624913" y="523220"/>
            <a:ext cx="2341419" cy="980652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+mj-lt"/>
              </a:rPr>
              <a:t>J’observe sur cet affleurement, la présence potentielle</a:t>
            </a:r>
          </a:p>
          <a:p>
            <a:pPr algn="ctr"/>
            <a:r>
              <a:rPr lang="fr-FR" sz="1200" b="1">
                <a:solidFill>
                  <a:schemeClr val="tx1"/>
                </a:solidFill>
              </a:rPr>
              <a:t>Mispickel (</a:t>
            </a:r>
            <a:r>
              <a:rPr lang="fr-FR" sz="1200" b="1" err="1">
                <a:solidFill>
                  <a:schemeClr val="tx1"/>
                </a:solidFill>
              </a:rPr>
              <a:t>FeAsS</a:t>
            </a:r>
            <a:r>
              <a:rPr lang="fr-FR" sz="1200" b="1">
                <a:solidFill>
                  <a:schemeClr val="tx1"/>
                </a:solidFill>
              </a:rPr>
              <a:t>), près de Beaulieu</a:t>
            </a:r>
            <a:endParaRPr lang="fr-FR" sz="12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Image 29" descr="Tasks 2nd year | gazteluetasocialstudie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4637" y="3277187"/>
            <a:ext cx="1317574" cy="988180"/>
          </a:xfrm>
          <a:prstGeom prst="rect">
            <a:avLst/>
          </a:prstGeom>
        </p:spPr>
      </p:pic>
      <p:pic>
        <p:nvPicPr>
          <p:cNvPr id="32" name="Image 31" descr="Base De Données Stockage - Images vectorielles gratuites ...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2173736"/>
            <a:ext cx="921302" cy="1112982"/>
          </a:xfrm>
          <a:prstGeom prst="rect">
            <a:avLst/>
          </a:prstGeom>
        </p:spPr>
      </p:pic>
      <p:pic>
        <p:nvPicPr>
          <p:cNvPr id="35" name="Image 34" descr="Base De Données Stockage - Images vectorielles gratuites ...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3450818"/>
            <a:ext cx="921302" cy="1112982"/>
          </a:xfrm>
          <a:prstGeom prst="rect">
            <a:avLst/>
          </a:prstGeom>
        </p:spPr>
      </p:pic>
      <p:pic>
        <p:nvPicPr>
          <p:cNvPr id="36" name="Image 35" descr="Base De Données Stockage - Images vectorielles gratuites ...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6" y="4655246"/>
            <a:ext cx="921302" cy="1112982"/>
          </a:xfrm>
          <a:prstGeom prst="rect">
            <a:avLst/>
          </a:prstGeom>
        </p:spPr>
      </p:pic>
      <p:pic>
        <p:nvPicPr>
          <p:cNvPr id="37" name="Image 36" descr="네이버 검색누락 확인 후 검색등록까지의 스토리 :: 점심이의 세상이야기!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5" y="1675918"/>
            <a:ext cx="1096151" cy="1461034"/>
          </a:xfrm>
          <a:prstGeom prst="rect">
            <a:avLst/>
          </a:prstGeom>
        </p:spPr>
      </p:pic>
      <p:sp>
        <p:nvSpPr>
          <p:cNvPr id="39" name="Bulle ronde 38"/>
          <p:cNvSpPr/>
          <p:nvPr/>
        </p:nvSpPr>
        <p:spPr>
          <a:xfrm>
            <a:off x="3334327" y="1740586"/>
            <a:ext cx="2376950" cy="1122688"/>
          </a:xfrm>
          <a:prstGeom prst="wedgeEllipseCallout">
            <a:avLst>
              <a:gd name="adj1" fmla="val -56241"/>
              <a:gd name="adj2" fmla="val -2418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+mj-lt"/>
              </a:rPr>
              <a:t>Analysons les métaux lourds dans cet échantillon prélevé sur Beaulieu, alors, </a:t>
            </a:r>
            <a:r>
              <a:rPr lang="fr-FR" sz="1200" b="1">
                <a:solidFill>
                  <a:schemeClr val="tx1"/>
                </a:solidFill>
                <a:latin typeface="+mj-lt"/>
              </a:rPr>
              <a:t>As, Fe</a:t>
            </a:r>
            <a:r>
              <a:rPr lang="fr-FR" sz="1200">
                <a:solidFill>
                  <a:schemeClr val="tx1"/>
                </a:solidFill>
                <a:latin typeface="+mj-lt"/>
              </a:rPr>
              <a:t>, Pb, …</a:t>
            </a:r>
          </a:p>
        </p:txBody>
      </p:sp>
      <p:sp>
        <p:nvSpPr>
          <p:cNvPr id="40" name="Bulle ronde 39"/>
          <p:cNvSpPr/>
          <p:nvPr/>
        </p:nvSpPr>
        <p:spPr>
          <a:xfrm>
            <a:off x="3496987" y="5570741"/>
            <a:ext cx="1480747" cy="799564"/>
          </a:xfrm>
          <a:prstGeom prst="wedgeEllipseCallout">
            <a:avLst>
              <a:gd name="adj1" fmla="val -61998"/>
              <a:gd name="adj2" fmla="val 443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+mj-lt"/>
              </a:rPr>
              <a:t>Tiens, en creusant ici j’ai trouvé du </a:t>
            </a:r>
            <a:r>
              <a:rPr lang="fr-FR" sz="1200" b="1">
                <a:solidFill>
                  <a:schemeClr val="tx1"/>
                </a:solidFill>
                <a:latin typeface="+mj-lt"/>
              </a:rPr>
              <a:t>fer</a:t>
            </a:r>
            <a:r>
              <a:rPr lang="fr-FR" sz="1200">
                <a:solidFill>
                  <a:schemeClr val="tx1"/>
                </a:solidFill>
                <a:latin typeface="+mj-lt"/>
              </a:rPr>
              <a:t> !</a:t>
            </a:r>
          </a:p>
        </p:txBody>
      </p:sp>
      <p:sp>
        <p:nvSpPr>
          <p:cNvPr id="41" name="Bulle ronde 40"/>
          <p:cNvSpPr/>
          <p:nvPr/>
        </p:nvSpPr>
        <p:spPr>
          <a:xfrm>
            <a:off x="3695000" y="3091380"/>
            <a:ext cx="1698294" cy="1478525"/>
          </a:xfrm>
          <a:prstGeom prst="wedgeEllipseCallout">
            <a:avLst>
              <a:gd name="adj1" fmla="val -83447"/>
              <a:gd name="adj2" fmla="val -384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+mj-lt"/>
              </a:rPr>
              <a:t>J’observe sur cet affleurement, la présence potentielle</a:t>
            </a:r>
          </a:p>
          <a:p>
            <a:pPr algn="ctr"/>
            <a:r>
              <a:rPr lang="fr-FR" sz="1200" b="1" err="1">
                <a:solidFill>
                  <a:schemeClr val="tx1"/>
                </a:solidFill>
              </a:rPr>
              <a:t>Arsenopyrite</a:t>
            </a:r>
            <a:endParaRPr lang="fr-FR" sz="12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5503" y="4371516"/>
            <a:ext cx="1082822" cy="1082822"/>
          </a:xfrm>
          <a:prstGeom prst="rect">
            <a:avLst/>
          </a:prstGeom>
        </p:spPr>
      </p:pic>
      <p:sp>
        <p:nvSpPr>
          <p:cNvPr id="43" name="Bulle ronde 42"/>
          <p:cNvSpPr/>
          <p:nvPr/>
        </p:nvSpPr>
        <p:spPr>
          <a:xfrm>
            <a:off x="3624913" y="4608706"/>
            <a:ext cx="1809796" cy="940073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20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200" err="1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200">
                <a:solidFill>
                  <a:schemeClr val="tx1"/>
                </a:solidFill>
                <a:latin typeface="+mj-lt"/>
              </a:rPr>
              <a:t> </a:t>
            </a:r>
            <a:r>
              <a:rPr lang="fr-FR" sz="1200" b="1" err="1">
                <a:solidFill>
                  <a:schemeClr val="tx1"/>
                </a:solidFill>
                <a:latin typeface="+mj-lt"/>
              </a:rPr>
              <a:t>dalarnite</a:t>
            </a:r>
            <a:r>
              <a:rPr lang="fr-FR" sz="1200" b="1">
                <a:solidFill>
                  <a:schemeClr val="tx1"/>
                </a:solidFill>
                <a:latin typeface="+mj-lt"/>
              </a:rPr>
              <a:t> !</a:t>
            </a:r>
          </a:p>
        </p:txBody>
      </p:sp>
      <p:cxnSp>
        <p:nvCxnSpPr>
          <p:cNvPr id="46" name="Connecteur en arc 45"/>
          <p:cNvCxnSpPr>
            <a:stCxn id="29" idx="6"/>
          </p:cNvCxnSpPr>
          <p:nvPr/>
        </p:nvCxnSpPr>
        <p:spPr>
          <a:xfrm>
            <a:off x="5966332" y="1013546"/>
            <a:ext cx="2013886" cy="250550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necteur en arc 47"/>
          <p:cNvCxnSpPr>
            <a:stCxn id="30" idx="1"/>
          </p:cNvCxnSpPr>
          <p:nvPr/>
        </p:nvCxnSpPr>
        <p:spPr>
          <a:xfrm flipV="1">
            <a:off x="8632211" y="2863274"/>
            <a:ext cx="1986435" cy="908003"/>
          </a:xfrm>
          <a:prstGeom prst="curvedConnector3">
            <a:avLst>
              <a:gd name="adj1" fmla="val 41631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eur en arc 50"/>
          <p:cNvCxnSpPr>
            <a:stCxn id="30" idx="1"/>
            <a:endCxn id="35" idx="1"/>
          </p:cNvCxnSpPr>
          <p:nvPr/>
        </p:nvCxnSpPr>
        <p:spPr>
          <a:xfrm>
            <a:off x="8632211" y="3771277"/>
            <a:ext cx="1921344" cy="236032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eur en arc 53"/>
          <p:cNvCxnSpPr>
            <a:stCxn id="30" idx="1"/>
            <a:endCxn id="36" idx="1"/>
          </p:cNvCxnSpPr>
          <p:nvPr/>
        </p:nvCxnSpPr>
        <p:spPr>
          <a:xfrm>
            <a:off x="8632211" y="3771277"/>
            <a:ext cx="1986435" cy="144046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39" idx="6"/>
            <a:endCxn id="30" idx="3"/>
          </p:cNvCxnSpPr>
          <p:nvPr/>
        </p:nvCxnSpPr>
        <p:spPr>
          <a:xfrm>
            <a:off x="5711277" y="2301930"/>
            <a:ext cx="1603360" cy="1469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1" idx="6"/>
            <a:endCxn id="30" idx="3"/>
          </p:cNvCxnSpPr>
          <p:nvPr/>
        </p:nvCxnSpPr>
        <p:spPr>
          <a:xfrm flipV="1">
            <a:off x="5393294" y="3771277"/>
            <a:ext cx="1921343" cy="593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Connecteur en arc 62"/>
          <p:cNvCxnSpPr>
            <a:stCxn id="43" idx="6"/>
            <a:endCxn id="1029" idx="2"/>
          </p:cNvCxnSpPr>
          <p:nvPr/>
        </p:nvCxnSpPr>
        <p:spPr>
          <a:xfrm flipV="1">
            <a:off x="5434709" y="4585826"/>
            <a:ext cx="2639430" cy="49291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en arc 65"/>
          <p:cNvCxnSpPr>
            <a:stCxn id="40" idx="6"/>
            <a:endCxn id="1029" idx="2"/>
          </p:cNvCxnSpPr>
          <p:nvPr/>
        </p:nvCxnSpPr>
        <p:spPr>
          <a:xfrm flipV="1">
            <a:off x="4977734" y="4585826"/>
            <a:ext cx="3096405" cy="138469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8" name="Bulle ronde 1027"/>
          <p:cNvSpPr/>
          <p:nvPr/>
        </p:nvSpPr>
        <p:spPr>
          <a:xfrm>
            <a:off x="9922798" y="82913"/>
            <a:ext cx="2269202" cy="1143654"/>
          </a:xfrm>
          <a:prstGeom prst="wedgeEllipseCallout">
            <a:avLst>
              <a:gd name="adj1" fmla="val -40355"/>
              <a:gd name="adj2" fmla="val 1036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100">
                <a:solidFill>
                  <a:schemeClr val="tx1"/>
                </a:solidFill>
              </a:rPr>
              <a:t>Alors, le Mispickel c’est quoi ? Je le range avec les analyses de Fe et As ? </a:t>
            </a:r>
          </a:p>
          <a:p>
            <a:pPr algn="ctr"/>
            <a:r>
              <a:rPr lang="fr-FR" sz="1100">
                <a:solidFill>
                  <a:schemeClr val="tx1"/>
                </a:solidFill>
              </a:rPr>
              <a:t>L’</a:t>
            </a:r>
            <a:r>
              <a:rPr lang="fr-FR" sz="1100" err="1">
                <a:solidFill>
                  <a:schemeClr val="tx1"/>
                </a:solidFill>
              </a:rPr>
              <a:t>Arsenopyrite</a:t>
            </a:r>
            <a:r>
              <a:rPr lang="fr-FR" sz="1100">
                <a:solidFill>
                  <a:schemeClr val="tx1"/>
                </a:solidFill>
              </a:rPr>
              <a:t> un autre </a:t>
            </a:r>
            <a:r>
              <a:rPr lang="fr-FR" sz="1100" err="1">
                <a:solidFill>
                  <a:schemeClr val="tx1"/>
                </a:solidFill>
              </a:rPr>
              <a:t>mineraux</a:t>
            </a:r>
            <a:r>
              <a:rPr lang="fr-FR" sz="110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70" name="Bulle ronde 69"/>
          <p:cNvSpPr/>
          <p:nvPr/>
        </p:nvSpPr>
        <p:spPr>
          <a:xfrm>
            <a:off x="8005280" y="171065"/>
            <a:ext cx="1750570" cy="1143654"/>
          </a:xfrm>
          <a:prstGeom prst="wedgeEllipseCallout">
            <a:avLst>
              <a:gd name="adj1" fmla="val 52506"/>
              <a:gd name="adj2" fmla="val 1093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fr-FR" sz="1000">
                <a:solidFill>
                  <a:schemeClr val="tx1"/>
                </a:solidFill>
              </a:rPr>
              <a:t>Quel Beaulieu ? En France ? C’est une commune ? Dans le Cantal ? En Ardèche ?</a:t>
            </a:r>
          </a:p>
        </p:txBody>
      </p:sp>
      <p:sp>
        <p:nvSpPr>
          <p:cNvPr id="71" name="Bulle ronde 70"/>
          <p:cNvSpPr/>
          <p:nvPr/>
        </p:nvSpPr>
        <p:spPr>
          <a:xfrm>
            <a:off x="7671824" y="1601909"/>
            <a:ext cx="1418926" cy="1143654"/>
          </a:xfrm>
          <a:prstGeom prst="wedgeEllipseCallout">
            <a:avLst>
              <a:gd name="adj1" fmla="val 82889"/>
              <a:gd name="adj2" fmla="val 19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100">
                <a:solidFill>
                  <a:schemeClr val="tx1"/>
                </a:solidFill>
              </a:rPr>
              <a:t>Et le fer trouvé ? C’est le même que le Fe du labo ?</a:t>
            </a:r>
          </a:p>
        </p:txBody>
      </p:sp>
      <p:sp>
        <p:nvSpPr>
          <p:cNvPr id="1029" name="ZoneTexte 1028"/>
          <p:cNvSpPr txBox="1"/>
          <p:nvPr/>
        </p:nvSpPr>
        <p:spPr>
          <a:xfrm>
            <a:off x="7214181" y="4001051"/>
            <a:ext cx="171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accent2">
                    <a:lumMod val="75000"/>
                  </a:schemeClr>
                </a:solidFill>
              </a:rPr>
              <a:t>Centralisation des données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4977734" y="2004368"/>
            <a:ext cx="5855743" cy="4010025"/>
            <a:chOff x="4977734" y="2004368"/>
            <a:chExt cx="5855743" cy="4010025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51952" y="2004368"/>
              <a:ext cx="4581525" cy="4010025"/>
            </a:xfrm>
            <a:prstGeom prst="rect">
              <a:avLst/>
            </a:prstGeom>
          </p:spPr>
        </p:pic>
        <p:cxnSp>
          <p:nvCxnSpPr>
            <p:cNvPr id="8" name="Connecteur droit avec flèche 7"/>
            <p:cNvCxnSpPr/>
            <p:nvPr/>
          </p:nvCxnSpPr>
          <p:spPr>
            <a:xfrm>
              <a:off x="4977734" y="2604655"/>
              <a:ext cx="3189187" cy="16922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/>
          <p:cNvGrpSpPr/>
          <p:nvPr/>
        </p:nvGrpSpPr>
        <p:grpSpPr>
          <a:xfrm>
            <a:off x="5545481" y="480850"/>
            <a:ext cx="3667245" cy="2152650"/>
            <a:chOff x="5545481" y="480850"/>
            <a:chExt cx="3667245" cy="2152650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5201" y="480850"/>
              <a:ext cx="3057525" cy="2152650"/>
            </a:xfrm>
            <a:prstGeom prst="rect">
              <a:avLst/>
            </a:prstGeom>
          </p:spPr>
        </p:pic>
        <p:cxnSp>
          <p:nvCxnSpPr>
            <p:cNvPr id="38" name="Connecteur droit avec flèche 37"/>
            <p:cNvCxnSpPr/>
            <p:nvPr/>
          </p:nvCxnSpPr>
          <p:spPr>
            <a:xfrm>
              <a:off x="5545481" y="1226567"/>
              <a:ext cx="2457593" cy="44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Image 43" descr="Rage Angry Frustrated · Free image on Pixabay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886" y="4652539"/>
            <a:ext cx="1997689" cy="19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61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5CF631-5056-4EE2-9C17-7FE842B83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54" y="100359"/>
            <a:ext cx="2616333" cy="11427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/>
        </p:nvSpPr>
        <p:spPr>
          <a:xfrm>
            <a:off x="0" y="2272172"/>
            <a:ext cx="12192000" cy="18827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r>
              <a:rPr lang="fr-FR" sz="3400" b="1" cap="all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FAIRisation</a:t>
            </a:r>
            <a:r>
              <a:rPr lang="fr-FR" sz="3400" b="1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données au BRGM</a:t>
            </a:r>
            <a:r>
              <a:rPr lang="fr-FR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fr-FR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Auteur(s)</a:t>
            </a:r>
          </a:p>
          <a:p>
            <a:r>
              <a:rPr lang="fr-FR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fr-FR" sz="2000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7" y="302702"/>
            <a:ext cx="1091114" cy="9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8771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423589"/>
              </p:ext>
            </p:extLst>
          </p:nvPr>
        </p:nvGraphicFramePr>
        <p:xfrm>
          <a:off x="2536160" y="381675"/>
          <a:ext cx="9089038" cy="6436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1186">
                  <a:extLst>
                    <a:ext uri="{9D8B030D-6E8A-4147-A177-3AD203B41FA5}">
                      <a16:colId xmlns:a16="http://schemas.microsoft.com/office/drawing/2014/main" val="2715121892"/>
                    </a:ext>
                  </a:extLst>
                </a:gridCol>
                <a:gridCol w="4925281">
                  <a:extLst>
                    <a:ext uri="{9D8B030D-6E8A-4147-A177-3AD203B41FA5}">
                      <a16:colId xmlns:a16="http://schemas.microsoft.com/office/drawing/2014/main" val="2203714094"/>
                    </a:ext>
                  </a:extLst>
                </a:gridCol>
                <a:gridCol w="1185705">
                  <a:extLst>
                    <a:ext uri="{9D8B030D-6E8A-4147-A177-3AD203B41FA5}">
                      <a16:colId xmlns:a16="http://schemas.microsoft.com/office/drawing/2014/main" val="2924711064"/>
                    </a:ext>
                  </a:extLst>
                </a:gridCol>
                <a:gridCol w="1426866">
                  <a:extLst>
                    <a:ext uri="{9D8B030D-6E8A-4147-A177-3AD203B41FA5}">
                      <a16:colId xmlns:a16="http://schemas.microsoft.com/office/drawing/2014/main" val="254887141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800"/>
                        <a:t>CUPIDON -  Respect des Principes FAIR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Données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aseline="0"/>
                        <a:t>Métadonnées</a:t>
                      </a:r>
                      <a:endParaRPr lang="fr-FR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09212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fr-FR" sz="1200" b="1"/>
                        <a:t>FINDABLE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F1 : Données et métadonnées ont un identifiant unique et pérenne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860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F2 : Données décrites par des métadonnées riches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184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F3 : Données et métadonnées enregistrées ou indexées dans un dispositif permettant de les rechercher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6575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F4 : Métadonnées contiennent l’identifiant unique et pérenne des données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74643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fr-FR" sz="1200" b="1"/>
                        <a:t>ACCESSIBLE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A1 : Données et métadonnées accessibles par leur identifiants via un protocole standard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3908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A1.1 : Le protocole utilisé est ouvert, libre et peut-être implémenté de manière universelle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627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A1.2 : Le protocole peut gérer des procédures d’authentification et d’autorisation si nécessaire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670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A2 : Métadonnées accessibles même si les données ne sont plus disponibles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2583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fr-FR" sz="1200" b="1"/>
                        <a:t>INTEROPERABLE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I1 : Données et métadonnées utilisant un langage formel, accessible, partagé et largement applicable pour la représentation des connaissances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761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I2 : Données et métadonnées utilisant des vocabulaires suivant eux-mêmes les principes FAIR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188624"/>
                  </a:ext>
                </a:extLst>
              </a:tr>
              <a:tr h="33476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Clr>
                          <a:schemeClr val="accent2">
                            <a:lumMod val="75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I3 : Données et métadonnées contenant des liens vers d’autres (méta)données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2642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fr-FR" sz="1200" b="1"/>
                        <a:t>REUSABLE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R1 : Données et métadonnées richement décrites, par une pluralité d’attributs précis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1065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R1.1 : Fournies avec une licence d’utilisation claire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046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>
                          <a:solidFill>
                            <a:schemeClr val="tx1"/>
                          </a:solidFill>
                        </a:rPr>
                        <a:t>R1.2: Associées à leur provenance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9036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R1.3 : Suivent les standards des communautés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556321"/>
                  </a:ext>
                </a:extLst>
              </a:tr>
            </a:tbl>
          </a:graphicData>
        </a:graphic>
      </p:graphicFrame>
      <p:pic>
        <p:nvPicPr>
          <p:cNvPr id="4" name="Image 3" descr="Search To Find Internet Magnifying · Free image on Pixabay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38511" y="1101891"/>
            <a:ext cx="989821" cy="98982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4858023" y="6492874"/>
            <a:ext cx="2743200" cy="365125"/>
          </a:xfrm>
        </p:spPr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36160" y="908285"/>
            <a:ext cx="607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F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96109" y="2835646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23607" y="4258219"/>
            <a:ext cx="3770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I</a:t>
            </a:r>
          </a:p>
        </p:txBody>
      </p:sp>
      <p:pic>
        <p:nvPicPr>
          <p:cNvPr id="5" name="Image 4" descr="Zahnrad Teamwork Motor · Kostenloses Bild auf Pixabay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239" y="4243103"/>
            <a:ext cx="953562" cy="953562"/>
          </a:xfrm>
          <a:prstGeom prst="rect">
            <a:avLst/>
          </a:prstGeom>
        </p:spPr>
      </p:pic>
      <p:grpSp>
        <p:nvGrpSpPr>
          <p:cNvPr id="22" name="Groupe 21"/>
          <p:cNvGrpSpPr/>
          <p:nvPr/>
        </p:nvGrpSpPr>
        <p:grpSpPr>
          <a:xfrm>
            <a:off x="3037691" y="5781549"/>
            <a:ext cx="1001801" cy="959096"/>
            <a:chOff x="10741688" y="4933014"/>
            <a:chExt cx="1604276" cy="1604276"/>
          </a:xfrm>
        </p:grpSpPr>
        <p:pic>
          <p:nvPicPr>
            <p:cNvPr id="23" name="Image 22" descr="Männchen 3D Model Freigestellt - Kostenloses Bild auf Pixabay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1688" y="4933014"/>
              <a:ext cx="1604276" cy="1604276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3119" y1="26250" x2="43119" y2="26250"/>
                          <a14:foregroundMark x1="70642" y1="23750" x2="70642" y2="23750"/>
                          <a14:foregroundMark x1="77982" y1="43750" x2="77982" y2="43750"/>
                          <a14:foregroundMark x1="73394" y1="76250" x2="73394" y2="76250"/>
                          <a14:foregroundMark x1="44037" y1="76250" x2="44037" y2="76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1971" y="5245974"/>
              <a:ext cx="691855" cy="507783"/>
            </a:xfrm>
            <a:prstGeom prst="rect">
              <a:avLst/>
            </a:prstGeom>
          </p:spPr>
        </p:pic>
      </p:grpSp>
      <p:grpSp>
        <p:nvGrpSpPr>
          <p:cNvPr id="26" name="Groupe 25"/>
          <p:cNvGrpSpPr/>
          <p:nvPr/>
        </p:nvGrpSpPr>
        <p:grpSpPr>
          <a:xfrm>
            <a:off x="3077732" y="2851286"/>
            <a:ext cx="943069" cy="1037353"/>
            <a:chOff x="10727334" y="2207099"/>
            <a:chExt cx="1105894" cy="1287231"/>
          </a:xfrm>
        </p:grpSpPr>
        <p:pic>
          <p:nvPicPr>
            <p:cNvPr id="18" name="Image 17" descr="Männchen 3D Model Freigestellt - Kostenloses Bild auf Pixabay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9791"/>
            <a:stretch/>
          </p:blipFill>
          <p:spPr>
            <a:xfrm flipH="1">
              <a:off x="10727334" y="2207099"/>
              <a:ext cx="1105894" cy="1287231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14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100000" l="989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9642" y="2375047"/>
              <a:ext cx="441278" cy="484921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2536160" y="5611005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/>
              </a:rPr>
              <a:t>R</a:t>
            </a:r>
          </a:p>
        </p:txBody>
      </p:sp>
      <p:pic>
        <p:nvPicPr>
          <p:cNvPr id="12" name="Image 11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817" y="776730"/>
            <a:ext cx="325161" cy="325161"/>
          </a:xfrm>
          <a:prstGeom prst="rect">
            <a:avLst/>
          </a:prstGeom>
        </p:spPr>
      </p:pic>
      <p:pic>
        <p:nvPicPr>
          <p:cNvPr id="40" name="Image 39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8" y="1182278"/>
            <a:ext cx="325161" cy="325161"/>
          </a:xfrm>
          <a:prstGeom prst="rect">
            <a:avLst/>
          </a:prstGeom>
        </p:spPr>
      </p:pic>
      <p:pic>
        <p:nvPicPr>
          <p:cNvPr id="57" name="Image 56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8" y="1967027"/>
            <a:ext cx="325161" cy="325161"/>
          </a:xfrm>
          <a:prstGeom prst="rect">
            <a:avLst/>
          </a:prstGeom>
        </p:spPr>
      </p:pic>
      <p:pic>
        <p:nvPicPr>
          <p:cNvPr id="58" name="Image 57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8" y="2426615"/>
            <a:ext cx="325161" cy="325161"/>
          </a:xfrm>
          <a:prstGeom prst="rect">
            <a:avLst/>
          </a:prstGeom>
        </p:spPr>
      </p:pic>
      <p:pic>
        <p:nvPicPr>
          <p:cNvPr id="59" name="Image 58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8" y="2824051"/>
            <a:ext cx="325161" cy="325161"/>
          </a:xfrm>
          <a:prstGeom prst="rect">
            <a:avLst/>
          </a:prstGeom>
        </p:spPr>
      </p:pic>
      <p:pic>
        <p:nvPicPr>
          <p:cNvPr id="60" name="Image 59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8" y="3648840"/>
            <a:ext cx="325161" cy="325161"/>
          </a:xfrm>
          <a:prstGeom prst="rect">
            <a:avLst/>
          </a:prstGeom>
        </p:spPr>
      </p:pic>
      <p:pic>
        <p:nvPicPr>
          <p:cNvPr id="61" name="Image 60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8" y="4080522"/>
            <a:ext cx="325161" cy="325161"/>
          </a:xfrm>
          <a:prstGeom prst="rect">
            <a:avLst/>
          </a:prstGeom>
        </p:spPr>
      </p:pic>
      <p:pic>
        <p:nvPicPr>
          <p:cNvPr id="62" name="Image 61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7" y="4528770"/>
            <a:ext cx="325161" cy="325161"/>
          </a:xfrm>
          <a:prstGeom prst="rect">
            <a:avLst/>
          </a:prstGeom>
        </p:spPr>
      </p:pic>
      <p:pic>
        <p:nvPicPr>
          <p:cNvPr id="63" name="Image 62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7" y="4936826"/>
            <a:ext cx="325161" cy="325161"/>
          </a:xfrm>
          <a:prstGeom prst="rect">
            <a:avLst/>
          </a:prstGeom>
        </p:spPr>
      </p:pic>
      <p:pic>
        <p:nvPicPr>
          <p:cNvPr id="64" name="Image 63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7451" y="5353559"/>
            <a:ext cx="325161" cy="325161"/>
          </a:xfrm>
          <a:prstGeom prst="rect">
            <a:avLst/>
          </a:prstGeom>
        </p:spPr>
      </p:pic>
      <p:pic>
        <p:nvPicPr>
          <p:cNvPr id="65" name="Image 64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8" y="5752338"/>
            <a:ext cx="325161" cy="325161"/>
          </a:xfrm>
          <a:prstGeom prst="rect">
            <a:avLst/>
          </a:prstGeom>
        </p:spPr>
      </p:pic>
      <p:pic>
        <p:nvPicPr>
          <p:cNvPr id="66" name="Image 65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588" y="5761597"/>
            <a:ext cx="325161" cy="325161"/>
          </a:xfrm>
          <a:prstGeom prst="rect">
            <a:avLst/>
          </a:prstGeom>
        </p:spPr>
      </p:pic>
      <p:pic>
        <p:nvPicPr>
          <p:cNvPr id="67" name="Image 66" descr="Archivo:Bright green checkbox-checked.svg - Wikiviaje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6" y="6492874"/>
            <a:ext cx="325161" cy="325161"/>
          </a:xfrm>
          <a:prstGeom prst="rect">
            <a:avLst/>
          </a:prstGeom>
        </p:spPr>
      </p:pic>
      <p:pic>
        <p:nvPicPr>
          <p:cNvPr id="17" name="Image 16" descr="Checkbox Unchecked Cross · Free vector graphic on Pixabay"/>
          <p:cNvPicPr>
            <a:picLocks noChangeAspect="1"/>
          </p:cNvPicPr>
          <p:nvPr/>
        </p:nvPicPr>
        <p:blipFill>
          <a:blip r:embed="rId17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6" y="805341"/>
            <a:ext cx="472855" cy="407244"/>
          </a:xfrm>
          <a:prstGeom prst="rect">
            <a:avLst/>
          </a:prstGeom>
        </p:spPr>
      </p:pic>
      <p:pic>
        <p:nvPicPr>
          <p:cNvPr id="68" name="Image 67" descr="Checkbox Unchecked Cross · Free vector graphic on Pixabay"/>
          <p:cNvPicPr>
            <a:picLocks noChangeAspect="1"/>
          </p:cNvPicPr>
          <p:nvPr/>
        </p:nvPicPr>
        <p:blipFill>
          <a:blip r:embed="rId17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6" y="1579181"/>
            <a:ext cx="472855" cy="407244"/>
          </a:xfrm>
          <a:prstGeom prst="rect">
            <a:avLst/>
          </a:prstGeom>
        </p:spPr>
      </p:pic>
      <p:pic>
        <p:nvPicPr>
          <p:cNvPr id="69" name="Image 68" descr="Checkbox Unchecked Cross · Free vector graphic on Pixabay"/>
          <p:cNvPicPr>
            <a:picLocks noChangeAspect="1"/>
          </p:cNvPicPr>
          <p:nvPr/>
        </p:nvPicPr>
        <p:blipFill>
          <a:blip r:embed="rId17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5" y="3228691"/>
            <a:ext cx="472855" cy="407244"/>
          </a:xfrm>
          <a:prstGeom prst="rect">
            <a:avLst/>
          </a:prstGeom>
        </p:spPr>
      </p:pic>
      <p:pic>
        <p:nvPicPr>
          <p:cNvPr id="70" name="Image 69" descr="Checkbox Unchecked Cross · Free vector graphic on Pixabay"/>
          <p:cNvPicPr>
            <a:picLocks noChangeAspect="1"/>
          </p:cNvPicPr>
          <p:nvPr/>
        </p:nvPicPr>
        <p:blipFill>
          <a:blip r:embed="rId17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775" y="6123235"/>
            <a:ext cx="472855" cy="407244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326630" y="-69764"/>
            <a:ext cx="957029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Mise en place d’un catalogue entrepôt de données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5368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56917" y="70338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CUPIDON : un périmètre large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aque 7"/>
          <p:cNvSpPr/>
          <p:nvPr/>
        </p:nvSpPr>
        <p:spPr>
          <a:xfrm>
            <a:off x="2464625" y="1478637"/>
            <a:ext cx="9708871" cy="5379363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583559" y="2543855"/>
            <a:ext cx="2742933" cy="1033081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fr-FR" sz="2900" dirty="0" smtClean="0">
                <a:solidFill>
                  <a:schemeClr val="bg1"/>
                </a:solidFill>
              </a:rPr>
              <a:t>« Grandes données »</a:t>
            </a: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fr-FR" dirty="0" smtClean="0">
                <a:solidFill>
                  <a:schemeClr val="bg1"/>
                </a:solidFill>
              </a:rPr>
              <a:t>Données d’observation du sous-sol (BSS)</a:t>
            </a: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fr-FR" dirty="0" smtClean="0">
                <a:solidFill>
                  <a:schemeClr val="bg1"/>
                </a:solidFill>
              </a:rPr>
              <a:t>Données d’observation des eaux souterraines (ADES)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8068969" y="2465496"/>
            <a:ext cx="2977571" cy="112302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fr-FR" sz="2900" dirty="0" smtClean="0">
                <a:solidFill>
                  <a:schemeClr val="tx1"/>
                </a:solidFill>
              </a:rPr>
              <a:t>« Données externes »</a:t>
            </a:r>
          </a:p>
          <a:p>
            <a:pPr marL="285750" indent="-285750" algn="ctr">
              <a:buFont typeface="Symbol" panose="05050102010706020507" pitchFamily="18" charset="2"/>
              <a:buChar char="Þ"/>
            </a:pPr>
            <a:r>
              <a:rPr lang="fr-FR" dirty="0" smtClean="0">
                <a:solidFill>
                  <a:schemeClr val="tx1"/>
                </a:solidFill>
              </a:rPr>
              <a:t>Données nécessaires à la réalisation des projets (IGN, données du SHOM, Corin Land </a:t>
            </a:r>
            <a:r>
              <a:rPr lang="fr-FR" dirty="0" err="1" smtClean="0">
                <a:solidFill>
                  <a:schemeClr val="tx1"/>
                </a:solidFill>
              </a:rPr>
              <a:t>Cover</a:t>
            </a:r>
            <a:r>
              <a:rPr lang="fr-FR" dirty="0" smtClean="0">
                <a:solidFill>
                  <a:schemeClr val="tx1"/>
                </a:solidFill>
              </a:rPr>
              <a:t>, …)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17304" y="4003799"/>
            <a:ext cx="7629236" cy="18649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smtClean="0">
                <a:solidFill>
                  <a:schemeClr val="tx1"/>
                </a:solidFill>
              </a:rPr>
              <a:t>Données produites par les projets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583559" y="4409777"/>
            <a:ext cx="2225963" cy="105294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projets commerciaux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5975777" y="4400475"/>
            <a:ext cx="2225963" cy="105294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projets APP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8414177" y="4280758"/>
            <a:ext cx="2632363" cy="1292380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de la recherche (projets ANR, H2020, …)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20914" y="1480934"/>
            <a:ext cx="8713354" cy="4678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CUPIDON « interne BRGM »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fr-F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fr-F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48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56916" y="70338"/>
            <a:ext cx="936950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CUPIDON : </a:t>
            </a:r>
            <a:r>
              <a:rPr lang="fr-FR" sz="2800" b="1" dirty="0">
                <a:cs typeface="Arial"/>
              </a:rPr>
              <a:t>dans l’écosystème Science Ouverte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4724400" y="6311900"/>
            <a:ext cx="2743200" cy="365125"/>
          </a:xfrm>
        </p:spPr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Plaque 18"/>
          <p:cNvSpPr/>
          <p:nvPr/>
        </p:nvSpPr>
        <p:spPr>
          <a:xfrm>
            <a:off x="4163692" y="3823855"/>
            <a:ext cx="7081670" cy="2805545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801" y="3809004"/>
            <a:ext cx="1969173" cy="490251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>
          <a:xfrm>
            <a:off x="4678314" y="4486783"/>
            <a:ext cx="1828067" cy="64548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fr-FR" sz="2900" dirty="0" smtClean="0">
                <a:solidFill>
                  <a:schemeClr val="bg1"/>
                </a:solidFill>
              </a:rPr>
              <a:t>« Grandes données »</a:t>
            </a:r>
          </a:p>
        </p:txBody>
      </p:sp>
      <p:sp>
        <p:nvSpPr>
          <p:cNvPr id="22" name="Ellipse 21"/>
          <p:cNvSpPr/>
          <p:nvPr/>
        </p:nvSpPr>
        <p:spPr>
          <a:xfrm>
            <a:off x="6816988" y="4297885"/>
            <a:ext cx="2012976" cy="64548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r>
              <a:rPr lang="fr-FR" sz="2900" dirty="0" smtClean="0">
                <a:solidFill>
                  <a:schemeClr val="tx1"/>
                </a:solidFill>
              </a:rPr>
              <a:t>« Données externes »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44842" y="5223691"/>
            <a:ext cx="6344830" cy="10513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smtClean="0">
                <a:solidFill>
                  <a:schemeClr val="tx1"/>
                </a:solidFill>
              </a:rPr>
              <a:t>Données produites par les projets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5022272" y="5525335"/>
            <a:ext cx="1354993" cy="58231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projets commerciaux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43844" y="5592727"/>
            <a:ext cx="1366982" cy="5730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projets APP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9469496" y="5581003"/>
            <a:ext cx="1431636" cy="600364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de la recherche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15587" y="2713220"/>
            <a:ext cx="1652288" cy="65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Geocatalogue</a:t>
            </a:r>
            <a:r>
              <a:rPr lang="fr-FR" sz="1400" dirty="0" smtClean="0"/>
              <a:t> National</a:t>
            </a:r>
            <a:endParaRPr lang="fr-FR" sz="1400" dirty="0"/>
          </a:p>
        </p:txBody>
      </p:sp>
      <p:sp>
        <p:nvSpPr>
          <p:cNvPr id="28" name="Rectangle 27"/>
          <p:cNvSpPr/>
          <p:nvPr/>
        </p:nvSpPr>
        <p:spPr>
          <a:xfrm>
            <a:off x="2356917" y="839949"/>
            <a:ext cx="2084774" cy="61704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Catalogue Inspire</a:t>
            </a:r>
            <a:endParaRPr lang="fr-FR" sz="1400" dirty="0"/>
          </a:p>
        </p:txBody>
      </p:sp>
      <p:cxnSp>
        <p:nvCxnSpPr>
          <p:cNvPr id="29" name="Connecteur en angle 28"/>
          <p:cNvCxnSpPr>
            <a:stCxn id="21" idx="2"/>
            <a:endCxn id="27" idx="2"/>
          </p:cNvCxnSpPr>
          <p:nvPr/>
        </p:nvCxnSpPr>
        <p:spPr>
          <a:xfrm rot="10800000">
            <a:off x="3741732" y="3367581"/>
            <a:ext cx="936583" cy="1441943"/>
          </a:xfrm>
          <a:prstGeom prst="bentConnector2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422590" y="4566165"/>
            <a:ext cx="1780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Exposées selon les règles Inspire </a:t>
            </a:r>
            <a:endParaRPr lang="fr-FR" sz="1100" dirty="0"/>
          </a:p>
        </p:txBody>
      </p:sp>
      <p:cxnSp>
        <p:nvCxnSpPr>
          <p:cNvPr id="31" name="Connecteur en angle 30"/>
          <p:cNvCxnSpPr>
            <a:stCxn id="27" idx="0"/>
            <a:endCxn id="28" idx="2"/>
          </p:cNvCxnSpPr>
          <p:nvPr/>
        </p:nvCxnSpPr>
        <p:spPr>
          <a:xfrm rot="16200000" flipV="1">
            <a:off x="2942405" y="1913893"/>
            <a:ext cx="1256227" cy="34242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laque 31"/>
          <p:cNvSpPr/>
          <p:nvPr/>
        </p:nvSpPr>
        <p:spPr>
          <a:xfrm>
            <a:off x="7047345" y="1616364"/>
            <a:ext cx="4544291" cy="1173017"/>
          </a:xfrm>
          <a:prstGeom prst="bevel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7149808" y="2431822"/>
            <a:ext cx="4095553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fr-FR" sz="1200" dirty="0" smtClean="0"/>
              <a:t>Entrepôt thématique système Terre et Environnement</a:t>
            </a:r>
            <a:endParaRPr lang="fr-FR" sz="1200" dirty="0"/>
          </a:p>
        </p:txBody>
      </p:sp>
      <p:pic>
        <p:nvPicPr>
          <p:cNvPr id="34" name="Image 33"/>
          <p:cNvPicPr/>
          <p:nvPr/>
        </p:nvPicPr>
        <p:blipFill>
          <a:blip r:embed="rId7"/>
          <a:stretch/>
        </p:blipFill>
        <p:spPr>
          <a:xfrm>
            <a:off x="7186755" y="1789112"/>
            <a:ext cx="1532442" cy="575313"/>
          </a:xfrm>
          <a:prstGeom prst="rect">
            <a:avLst/>
          </a:prstGeom>
          <a:ln w="0">
            <a:noFill/>
          </a:ln>
        </p:spPr>
      </p:pic>
      <p:cxnSp>
        <p:nvCxnSpPr>
          <p:cNvPr id="35" name="Connecteur en angle 34"/>
          <p:cNvCxnSpPr>
            <a:endCxn id="32" idx="0"/>
          </p:cNvCxnSpPr>
          <p:nvPr/>
        </p:nvCxnSpPr>
        <p:spPr>
          <a:xfrm rot="5400000" flipH="1" flipV="1">
            <a:off x="9240085" y="3136645"/>
            <a:ext cx="3285323" cy="1417780"/>
          </a:xfrm>
          <a:prstGeom prst="bentConnector4">
            <a:avLst>
              <a:gd name="adj1" fmla="val 22238"/>
              <a:gd name="adj2" fmla="val 116124"/>
            </a:avLst>
          </a:prstGeom>
          <a:ln w="28575">
            <a:solidFill>
              <a:srgbClr val="00CC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5"/>
          <p:cNvCxnSpPr>
            <a:stCxn id="25" idx="4"/>
            <a:endCxn id="27" idx="2"/>
          </p:cNvCxnSpPr>
          <p:nvPr/>
        </p:nvCxnSpPr>
        <p:spPr>
          <a:xfrm rot="5400000" flipH="1">
            <a:off x="4585454" y="2523857"/>
            <a:ext cx="2798157" cy="4485604"/>
          </a:xfrm>
          <a:prstGeom prst="bentConnector3">
            <a:avLst>
              <a:gd name="adj1" fmla="val -817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2845249" y="5503677"/>
            <a:ext cx="1780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accent1">
                    <a:lumMod val="75000"/>
                  </a:schemeClr>
                </a:solidFill>
              </a:rPr>
              <a:t>Exposées selon les règles Inspire </a:t>
            </a:r>
            <a:endParaRPr lang="fr-FR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Plaque 37"/>
          <p:cNvSpPr/>
          <p:nvPr/>
        </p:nvSpPr>
        <p:spPr>
          <a:xfrm>
            <a:off x="7808893" y="532092"/>
            <a:ext cx="3714063" cy="757709"/>
          </a:xfrm>
          <a:prstGeom prst="bevel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8061600" y="635736"/>
            <a:ext cx="318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Plateforme Nationale Fédérée des données de la recherche</a:t>
            </a:r>
            <a:endParaRPr lang="fr-FR" sz="1400" dirty="0"/>
          </a:p>
        </p:txBody>
      </p:sp>
      <p:cxnSp>
        <p:nvCxnSpPr>
          <p:cNvPr id="40" name="Connecteur en angle 39"/>
          <p:cNvCxnSpPr>
            <a:stCxn id="32" idx="6"/>
            <a:endCxn id="38" idx="0"/>
          </p:cNvCxnSpPr>
          <p:nvPr/>
        </p:nvCxnSpPr>
        <p:spPr>
          <a:xfrm rot="5400000" flipH="1" flipV="1">
            <a:off x="10068515" y="161924"/>
            <a:ext cx="705417" cy="2203465"/>
          </a:xfrm>
          <a:prstGeom prst="bentConnector4">
            <a:avLst>
              <a:gd name="adj1" fmla="val 23147"/>
              <a:gd name="adj2" fmla="val 110375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en angle 40"/>
          <p:cNvCxnSpPr>
            <a:stCxn id="21" idx="7"/>
            <a:endCxn id="34" idx="1"/>
          </p:cNvCxnSpPr>
          <p:nvPr/>
        </p:nvCxnSpPr>
        <p:spPr>
          <a:xfrm rot="5400000" flipH="1" flipV="1">
            <a:off x="5460440" y="2854996"/>
            <a:ext cx="2504542" cy="948088"/>
          </a:xfrm>
          <a:prstGeom prst="bentConnector2">
            <a:avLst/>
          </a:prstGeom>
          <a:ln w="2857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4821087" y="2346967"/>
            <a:ext cx="22536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chemeClr val="accent2">
                    <a:lumMod val="50000"/>
                  </a:schemeClr>
                </a:solidFill>
              </a:rPr>
              <a:t>Moissonnées par</a:t>
            </a:r>
          </a:p>
          <a:p>
            <a:r>
              <a:rPr lang="fr-FR" sz="1100" i="1" dirty="0" smtClean="0">
                <a:solidFill>
                  <a:schemeClr val="accent2">
                    <a:lumMod val="50000"/>
                  </a:schemeClr>
                </a:solidFill>
              </a:rPr>
              <a:t>L’entrepôt </a:t>
            </a:r>
            <a:r>
              <a:rPr lang="fr-FR" sz="1100" i="1" dirty="0" err="1" smtClean="0">
                <a:solidFill>
                  <a:schemeClr val="accent2">
                    <a:lumMod val="50000"/>
                  </a:schemeClr>
                </a:solidFill>
              </a:rPr>
              <a:t>DataTerra</a:t>
            </a:r>
            <a:r>
              <a:rPr lang="fr-FR" sz="1100" i="1" dirty="0" smtClean="0">
                <a:solidFill>
                  <a:schemeClr val="accent2">
                    <a:lumMod val="50000"/>
                  </a:schemeClr>
                </a:solidFill>
              </a:rPr>
              <a:t> ?</a:t>
            </a:r>
          </a:p>
          <a:p>
            <a:r>
              <a:rPr lang="fr-FR" sz="1100" i="1" dirty="0" smtClean="0">
                <a:solidFill>
                  <a:schemeClr val="accent2">
                    <a:lumMod val="50000"/>
                  </a:schemeClr>
                </a:solidFill>
              </a:rPr>
              <a:t>Ou le catalogue </a:t>
            </a:r>
            <a:r>
              <a:rPr lang="fr-FR" sz="1100" i="1" dirty="0" err="1" smtClean="0">
                <a:solidFill>
                  <a:schemeClr val="accent2">
                    <a:lumMod val="50000"/>
                  </a:schemeClr>
                </a:solidFill>
              </a:rPr>
              <a:t>DataTerra</a:t>
            </a:r>
            <a:r>
              <a:rPr lang="fr-FR" sz="1100" i="1" dirty="0" smtClean="0">
                <a:solidFill>
                  <a:schemeClr val="accent2">
                    <a:lumMod val="50000"/>
                  </a:schemeClr>
                </a:solidFill>
              </a:rPr>
              <a:t> ? </a:t>
            </a:r>
            <a:endParaRPr lang="fr-FR" sz="11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3" name="Connecteur en angle 42"/>
          <p:cNvCxnSpPr>
            <a:stCxn id="26" idx="4"/>
            <a:endCxn id="27" idx="1"/>
          </p:cNvCxnSpPr>
          <p:nvPr/>
        </p:nvCxnSpPr>
        <p:spPr>
          <a:xfrm rot="5400000" flipH="1">
            <a:off x="4979967" y="976021"/>
            <a:ext cx="3140967" cy="7269727"/>
          </a:xfrm>
          <a:prstGeom prst="bentConnector4">
            <a:avLst>
              <a:gd name="adj1" fmla="val -7278"/>
              <a:gd name="adj2" fmla="val 103145"/>
            </a:avLst>
          </a:prstGeom>
          <a:ln w="28575">
            <a:solidFill>
              <a:srgbClr val="00CC9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2490737" y="6351583"/>
            <a:ext cx="1863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rgbClr val="00CC99"/>
                </a:solidFill>
              </a:rPr>
              <a:t>Exposées selon les règles Inspire ? </a:t>
            </a:r>
            <a:endParaRPr lang="fr-FR" sz="1100" i="1" dirty="0">
              <a:solidFill>
                <a:srgbClr val="00CC99"/>
              </a:solidFill>
            </a:endParaRPr>
          </a:p>
        </p:txBody>
      </p:sp>
      <p:cxnSp>
        <p:nvCxnSpPr>
          <p:cNvPr id="45" name="Connecteur en angle 44"/>
          <p:cNvCxnSpPr>
            <a:stCxn id="25" idx="7"/>
          </p:cNvCxnSpPr>
          <p:nvPr/>
        </p:nvCxnSpPr>
        <p:spPr>
          <a:xfrm rot="5400000" flipH="1" flipV="1">
            <a:off x="7571434" y="3928584"/>
            <a:ext cx="2887261" cy="608856"/>
          </a:xfrm>
          <a:prstGeom prst="bentConnector3">
            <a:avLst>
              <a:gd name="adj1" fmla="val 21529"/>
            </a:avLst>
          </a:prstGeom>
          <a:ln w="28575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808893" y="3263411"/>
            <a:ext cx="225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chemeClr val="accent1">
                    <a:lumMod val="50000"/>
                  </a:schemeClr>
                </a:solidFill>
              </a:rPr>
              <a:t>Moissonnées par</a:t>
            </a:r>
          </a:p>
          <a:p>
            <a:r>
              <a:rPr lang="fr-FR" sz="1100" i="1" dirty="0" smtClean="0">
                <a:solidFill>
                  <a:schemeClr val="accent1">
                    <a:lumMod val="50000"/>
                  </a:schemeClr>
                </a:solidFill>
              </a:rPr>
              <a:t>L’entrepôt </a:t>
            </a:r>
            <a:r>
              <a:rPr lang="fr-FR" sz="1100" i="1" dirty="0" err="1" smtClean="0">
                <a:solidFill>
                  <a:schemeClr val="accent1">
                    <a:lumMod val="50000"/>
                  </a:schemeClr>
                </a:solidFill>
              </a:rPr>
              <a:t>DataTerra</a:t>
            </a:r>
            <a:r>
              <a:rPr lang="fr-FR" sz="1100" i="1" dirty="0" smtClean="0">
                <a:solidFill>
                  <a:schemeClr val="accent1">
                    <a:lumMod val="50000"/>
                  </a:schemeClr>
                </a:solidFill>
              </a:rPr>
              <a:t> ? </a:t>
            </a:r>
            <a:endParaRPr lang="fr-FR" sz="11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4060985">
            <a:off x="3852672" y="934333"/>
            <a:ext cx="1003538" cy="839322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4060985">
            <a:off x="5771930" y="4401956"/>
            <a:ext cx="1003538" cy="839322"/>
          </a:xfrm>
          <a:prstGeom prst="rect">
            <a:avLst/>
          </a:prstGeom>
        </p:spPr>
      </p:pic>
      <p:pic>
        <p:nvPicPr>
          <p:cNvPr id="49" name="Picture 2" descr="European Commission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50" y="476161"/>
            <a:ext cx="1160973" cy="80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4854458" y="1436497"/>
            <a:ext cx="1278516" cy="4934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Data.gouv</a:t>
            </a:r>
            <a:endParaRPr lang="fr-FR" sz="1400" dirty="0"/>
          </a:p>
        </p:txBody>
      </p:sp>
      <p:cxnSp>
        <p:nvCxnSpPr>
          <p:cNvPr id="51" name="Connecteur en angle 50"/>
          <p:cNvCxnSpPr>
            <a:stCxn id="27" idx="3"/>
            <a:endCxn id="50" idx="1"/>
          </p:cNvCxnSpPr>
          <p:nvPr/>
        </p:nvCxnSpPr>
        <p:spPr>
          <a:xfrm flipV="1">
            <a:off x="4567875" y="1683223"/>
            <a:ext cx="286583" cy="135717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51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142593" y="2354317"/>
            <a:ext cx="4855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Merci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88866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67" y="590492"/>
            <a:ext cx="1082822" cy="108282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Partager le même langage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5" y="3051294"/>
            <a:ext cx="1082822" cy="1082822"/>
          </a:xfrm>
          <a:prstGeom prst="rect">
            <a:avLst/>
          </a:prstGeom>
        </p:spPr>
      </p:pic>
      <p:pic>
        <p:nvPicPr>
          <p:cNvPr id="4" name="Image 3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639414"/>
            <a:ext cx="1295875" cy="1295875"/>
          </a:xfrm>
          <a:prstGeom prst="rect">
            <a:avLst/>
          </a:prstGeom>
        </p:spPr>
      </p:pic>
      <p:pic>
        <p:nvPicPr>
          <p:cNvPr id="5" name="Image 4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53" y="5493139"/>
            <a:ext cx="1249935" cy="1249935"/>
          </a:xfrm>
          <a:prstGeom prst="rect">
            <a:avLst/>
          </a:prstGeom>
        </p:spPr>
      </p:pic>
      <p:sp>
        <p:nvSpPr>
          <p:cNvPr id="29" name="Bulle ronde 28"/>
          <p:cNvSpPr/>
          <p:nvPr/>
        </p:nvSpPr>
        <p:spPr>
          <a:xfrm>
            <a:off x="3624913" y="523220"/>
            <a:ext cx="2341419" cy="980652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+mj-lt"/>
              </a:rPr>
              <a:t>J’observe sur cet affleurement, la présence potentielle</a:t>
            </a:r>
          </a:p>
          <a:p>
            <a:pPr algn="ctr"/>
            <a:r>
              <a:rPr lang="fr-FR" sz="1200" b="1">
                <a:solidFill>
                  <a:schemeClr val="tx1"/>
                </a:solidFill>
              </a:rPr>
              <a:t>Mispickel (</a:t>
            </a:r>
            <a:r>
              <a:rPr lang="fr-FR" sz="1200" b="1" err="1">
                <a:solidFill>
                  <a:schemeClr val="tx1"/>
                </a:solidFill>
              </a:rPr>
              <a:t>FeAsS</a:t>
            </a:r>
            <a:r>
              <a:rPr lang="fr-FR" sz="1200" b="1">
                <a:solidFill>
                  <a:schemeClr val="tx1"/>
                </a:solidFill>
              </a:rPr>
              <a:t>), près de Beaulieu</a:t>
            </a:r>
            <a:endParaRPr lang="fr-FR" sz="12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Bulle ronde 38"/>
          <p:cNvSpPr/>
          <p:nvPr/>
        </p:nvSpPr>
        <p:spPr>
          <a:xfrm>
            <a:off x="3334327" y="1740586"/>
            <a:ext cx="2376950" cy="1122688"/>
          </a:xfrm>
          <a:prstGeom prst="wedgeEllipseCallout">
            <a:avLst>
              <a:gd name="adj1" fmla="val -56241"/>
              <a:gd name="adj2" fmla="val -2418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200" b="1">
                <a:solidFill>
                  <a:schemeClr val="tx1"/>
                </a:solidFill>
                <a:latin typeface="+mj-lt"/>
              </a:rPr>
              <a:t>Beaulieu,</a:t>
            </a:r>
            <a:r>
              <a:rPr lang="fr-FR" sz="1200">
                <a:solidFill>
                  <a:schemeClr val="tx1"/>
                </a:solidFill>
                <a:latin typeface="+mj-lt"/>
              </a:rPr>
              <a:t> alors, </a:t>
            </a:r>
            <a:r>
              <a:rPr lang="fr-FR" sz="1200" b="1">
                <a:solidFill>
                  <a:schemeClr val="tx1"/>
                </a:solidFill>
                <a:latin typeface="+mj-lt"/>
              </a:rPr>
              <a:t>As, Fe</a:t>
            </a:r>
            <a:r>
              <a:rPr lang="fr-FR" sz="1200">
                <a:solidFill>
                  <a:schemeClr val="tx1"/>
                </a:solidFill>
                <a:latin typeface="+mj-lt"/>
              </a:rPr>
              <a:t>, Pb, …</a:t>
            </a:r>
          </a:p>
        </p:txBody>
      </p:sp>
      <p:sp>
        <p:nvSpPr>
          <p:cNvPr id="40" name="Bulle ronde 39"/>
          <p:cNvSpPr/>
          <p:nvPr/>
        </p:nvSpPr>
        <p:spPr>
          <a:xfrm>
            <a:off x="3496987" y="5570741"/>
            <a:ext cx="1480747" cy="799564"/>
          </a:xfrm>
          <a:prstGeom prst="wedgeEllipseCallout">
            <a:avLst>
              <a:gd name="adj1" fmla="val -61998"/>
              <a:gd name="adj2" fmla="val 443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+mj-lt"/>
              </a:rPr>
              <a:t>Tiens, en creusant ici j’ai trouvé du </a:t>
            </a:r>
            <a:r>
              <a:rPr lang="fr-FR" sz="1200" b="1">
                <a:solidFill>
                  <a:schemeClr val="tx1"/>
                </a:solidFill>
                <a:latin typeface="+mj-lt"/>
              </a:rPr>
              <a:t>fer</a:t>
            </a:r>
            <a:r>
              <a:rPr lang="fr-FR" sz="1200">
                <a:solidFill>
                  <a:schemeClr val="tx1"/>
                </a:solidFill>
                <a:latin typeface="+mj-lt"/>
              </a:rPr>
              <a:t> !</a:t>
            </a:r>
          </a:p>
        </p:txBody>
      </p:sp>
      <p:sp>
        <p:nvSpPr>
          <p:cNvPr id="41" name="Bulle ronde 40"/>
          <p:cNvSpPr/>
          <p:nvPr/>
        </p:nvSpPr>
        <p:spPr>
          <a:xfrm>
            <a:off x="3695000" y="3091380"/>
            <a:ext cx="1698294" cy="1478525"/>
          </a:xfrm>
          <a:prstGeom prst="wedgeEllipseCallout">
            <a:avLst>
              <a:gd name="adj1" fmla="val -83447"/>
              <a:gd name="adj2" fmla="val -384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+mj-lt"/>
              </a:rPr>
              <a:t>J’observe sur cet affleurement, la présence potentielle</a:t>
            </a:r>
          </a:p>
          <a:p>
            <a:pPr algn="ctr"/>
            <a:r>
              <a:rPr lang="fr-FR" sz="1200" b="1" err="1">
                <a:solidFill>
                  <a:schemeClr val="tx1"/>
                </a:solidFill>
              </a:rPr>
              <a:t>Arsenopyrite</a:t>
            </a:r>
            <a:endParaRPr lang="fr-FR" sz="12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5503" y="4371516"/>
            <a:ext cx="1082822" cy="1082822"/>
          </a:xfrm>
          <a:prstGeom prst="rect">
            <a:avLst/>
          </a:prstGeom>
        </p:spPr>
      </p:pic>
      <p:sp>
        <p:nvSpPr>
          <p:cNvPr id="43" name="Bulle ronde 42"/>
          <p:cNvSpPr/>
          <p:nvPr/>
        </p:nvSpPr>
        <p:spPr>
          <a:xfrm>
            <a:off x="3624913" y="4608706"/>
            <a:ext cx="1809796" cy="940073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20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200" err="1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200">
                <a:solidFill>
                  <a:schemeClr val="tx1"/>
                </a:solidFill>
                <a:latin typeface="+mj-lt"/>
              </a:rPr>
              <a:t> </a:t>
            </a:r>
            <a:r>
              <a:rPr lang="fr-FR" sz="1200" b="1" err="1">
                <a:solidFill>
                  <a:schemeClr val="tx1"/>
                </a:solidFill>
                <a:latin typeface="+mj-lt"/>
              </a:rPr>
              <a:t>dalarnite</a:t>
            </a:r>
            <a:r>
              <a:rPr lang="fr-FR" sz="1200" b="1">
                <a:solidFill>
                  <a:schemeClr val="tx1"/>
                </a:solidFill>
                <a:latin typeface="+mj-lt"/>
              </a:rPr>
              <a:t> !</a:t>
            </a:r>
          </a:p>
        </p:txBody>
      </p:sp>
      <p:cxnSp>
        <p:nvCxnSpPr>
          <p:cNvPr id="46" name="Connecteur en arc 45"/>
          <p:cNvCxnSpPr>
            <a:stCxn id="29" idx="6"/>
            <a:endCxn id="11" idx="0"/>
          </p:cNvCxnSpPr>
          <p:nvPr/>
        </p:nvCxnSpPr>
        <p:spPr>
          <a:xfrm>
            <a:off x="5966332" y="1013546"/>
            <a:ext cx="1132761" cy="204995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39" idx="6"/>
            <a:endCxn id="11" idx="1"/>
          </p:cNvCxnSpPr>
          <p:nvPr/>
        </p:nvCxnSpPr>
        <p:spPr>
          <a:xfrm>
            <a:off x="5711277" y="2301930"/>
            <a:ext cx="870828" cy="14551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1" idx="6"/>
            <a:endCxn id="11" idx="1"/>
          </p:cNvCxnSpPr>
          <p:nvPr/>
        </p:nvCxnSpPr>
        <p:spPr>
          <a:xfrm flipV="1">
            <a:off x="5393294" y="3757126"/>
            <a:ext cx="1188811" cy="735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Connecteur en arc 62"/>
          <p:cNvCxnSpPr>
            <a:stCxn id="43" idx="6"/>
            <a:endCxn id="1029" idx="2"/>
          </p:cNvCxnSpPr>
          <p:nvPr/>
        </p:nvCxnSpPr>
        <p:spPr>
          <a:xfrm>
            <a:off x="5434709" y="5078743"/>
            <a:ext cx="1709425" cy="222767"/>
          </a:xfrm>
          <a:prstGeom prst="curvedConnector4">
            <a:avLst>
              <a:gd name="adj1" fmla="val 5797"/>
              <a:gd name="adj2" fmla="val 20261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en arc 65"/>
          <p:cNvCxnSpPr>
            <a:stCxn id="40" idx="6"/>
            <a:endCxn id="1029" idx="2"/>
          </p:cNvCxnSpPr>
          <p:nvPr/>
        </p:nvCxnSpPr>
        <p:spPr>
          <a:xfrm flipV="1">
            <a:off x="4977734" y="5301510"/>
            <a:ext cx="2166400" cy="66901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9" name="ZoneTexte 1028"/>
          <p:cNvSpPr txBox="1"/>
          <p:nvPr/>
        </p:nvSpPr>
        <p:spPr>
          <a:xfrm>
            <a:off x="5632891" y="4470513"/>
            <a:ext cx="302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accent2">
                    <a:lumMod val="75000"/>
                  </a:schemeClr>
                </a:solidFill>
              </a:rPr>
              <a:t>Comprendre pour décrire des données et trouver les éléments similaires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2105" y="3063501"/>
            <a:ext cx="1033975" cy="1387250"/>
          </a:xfrm>
          <a:prstGeom prst="rect">
            <a:avLst/>
          </a:prstGeom>
        </p:spPr>
      </p:pic>
      <p:pic>
        <p:nvPicPr>
          <p:cNvPr id="49" name="Image 48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192" y="518477"/>
            <a:ext cx="1082822" cy="1082822"/>
          </a:xfrm>
          <a:prstGeom prst="rect">
            <a:avLst/>
          </a:prstGeom>
        </p:spPr>
      </p:pic>
      <p:pic>
        <p:nvPicPr>
          <p:cNvPr id="50" name="Image 49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860" y="2979279"/>
            <a:ext cx="1082822" cy="1082822"/>
          </a:xfrm>
          <a:prstGeom prst="rect">
            <a:avLst/>
          </a:prstGeom>
        </p:spPr>
      </p:pic>
      <p:pic>
        <p:nvPicPr>
          <p:cNvPr id="52" name="Image 51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97" y="1567399"/>
            <a:ext cx="1295875" cy="1295875"/>
          </a:xfrm>
          <a:prstGeom prst="rect">
            <a:avLst/>
          </a:prstGeom>
        </p:spPr>
      </p:pic>
      <p:pic>
        <p:nvPicPr>
          <p:cNvPr id="53" name="Image 52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178" y="5421124"/>
            <a:ext cx="1249935" cy="1249935"/>
          </a:xfrm>
          <a:prstGeom prst="rect">
            <a:avLst/>
          </a:prstGeom>
        </p:spPr>
      </p:pic>
      <p:pic>
        <p:nvPicPr>
          <p:cNvPr id="55" name="Image 54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84028" y="4299501"/>
            <a:ext cx="1082822" cy="108282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724400" y="1283855"/>
            <a:ext cx="710309" cy="22001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4060754" y="2386116"/>
            <a:ext cx="710309" cy="22001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7137590" y="1776961"/>
            <a:ext cx="660019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solidFill>
                  <a:schemeClr val="accent6">
                    <a:lumMod val="75000"/>
                  </a:schemeClr>
                </a:solidFill>
              </a:rPr>
              <a:t>Lieux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099113" y="1068416"/>
            <a:ext cx="710309" cy="220017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014091" y="4182890"/>
            <a:ext cx="1089601" cy="233869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105592" y="5078743"/>
            <a:ext cx="836378" cy="222767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7242784" y="3077341"/>
            <a:ext cx="989069" cy="307777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solidFill>
                  <a:srgbClr val="FF0066"/>
                </a:solidFill>
              </a:rPr>
              <a:t>minéraux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15038" y="2595383"/>
            <a:ext cx="962696" cy="230768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6898747" y="5499290"/>
            <a:ext cx="1557226" cy="523220"/>
          </a:xfrm>
          <a:prstGeom prst="rect">
            <a:avLst/>
          </a:prstGeom>
          <a:noFill/>
          <a:ln>
            <a:solidFill>
              <a:srgbClr val="33C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solidFill>
                  <a:srgbClr val="33CCFF"/>
                </a:solidFill>
              </a:rPr>
              <a:t>Compositions chimiques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807043" y="1100716"/>
            <a:ext cx="702261" cy="206692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74662" y="6139537"/>
            <a:ext cx="501445" cy="230768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241922" y="6186685"/>
            <a:ext cx="1557226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solidFill>
                  <a:srgbClr val="00FF00"/>
                </a:solidFill>
              </a:rPr>
              <a:t>Objet en fer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457635" y="5766769"/>
            <a:ext cx="248294" cy="2384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/>
          <p:cNvSpPr/>
          <p:nvPr/>
        </p:nvSpPr>
        <p:spPr>
          <a:xfrm>
            <a:off x="4188992" y="555520"/>
            <a:ext cx="710309" cy="220017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3768915" y="1820842"/>
            <a:ext cx="710309" cy="220017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/>
          <p:cNvSpPr/>
          <p:nvPr/>
        </p:nvSpPr>
        <p:spPr>
          <a:xfrm>
            <a:off x="4076460" y="3283750"/>
            <a:ext cx="710309" cy="220017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/>
          <p:cNvSpPr/>
          <p:nvPr/>
        </p:nvSpPr>
        <p:spPr>
          <a:xfrm>
            <a:off x="4069828" y="4886796"/>
            <a:ext cx="907906" cy="195396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3768915" y="5970523"/>
            <a:ext cx="691831" cy="178422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/>
          <p:cNvSpPr txBox="1"/>
          <p:nvPr/>
        </p:nvSpPr>
        <p:spPr>
          <a:xfrm>
            <a:off x="7094951" y="2449360"/>
            <a:ext cx="1557226" cy="523220"/>
          </a:xfrm>
          <a:prstGeom prst="rect">
            <a:avLst/>
          </a:prstGeom>
          <a:noFill/>
          <a:ln>
            <a:solidFill>
              <a:srgbClr val="99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solidFill>
                  <a:srgbClr val="9900CC"/>
                </a:solidFill>
              </a:rPr>
              <a:t>Observations et mesures</a:t>
            </a:r>
          </a:p>
        </p:txBody>
      </p:sp>
      <p:sp>
        <p:nvSpPr>
          <p:cNvPr id="84" name="Bulle ronde 83"/>
          <p:cNvSpPr/>
          <p:nvPr/>
        </p:nvSpPr>
        <p:spPr>
          <a:xfrm>
            <a:off x="8253553" y="1365679"/>
            <a:ext cx="2846838" cy="1671848"/>
          </a:xfrm>
          <a:prstGeom prst="wedgeEllipseCallout">
            <a:avLst>
              <a:gd name="adj1" fmla="val 57141"/>
              <a:gd name="adj2" fmla="val -2636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000">
                <a:hlinkClick r:id="rId10"/>
              </a:rPr>
              <a:t>https://environment.data.gov.uk/catchment-planning/WaterBody/GB520704201400</a:t>
            </a:r>
            <a:r>
              <a:rPr lang="fr-FR" sz="1000">
                <a:solidFill>
                  <a:schemeClr val="tx1"/>
                </a:solidFill>
                <a:latin typeface="+mj-lt"/>
              </a:rPr>
              <a:t>, alors, </a:t>
            </a:r>
            <a:r>
              <a:rPr lang="fr-FR" sz="1000" u="sng">
                <a:hlinkClick r:id="rId11" tooltip="https://data.geoscience.fr/ncl/ObjParSubs/3183"/>
              </a:rPr>
              <a:t>https://data.geoscience.fr/ncl/ObjParSubs/3183</a:t>
            </a:r>
            <a:r>
              <a:rPr lang="fr-FR" sz="1000" b="1">
                <a:solidFill>
                  <a:schemeClr val="tx1"/>
                </a:solidFill>
                <a:latin typeface="+mj-lt"/>
              </a:rPr>
              <a:t>, </a:t>
            </a:r>
            <a:r>
              <a:rPr lang="fr-FR" sz="1000">
                <a:hlinkClick r:id="rId12" tooltip="https://data.geoscience.fr/ncl/ObjParSubs/3177"/>
              </a:rPr>
              <a:t>https://data.geoscience.fr/ncl/ObjParSubs/3177</a:t>
            </a:r>
            <a:r>
              <a:rPr lang="fr-FR" sz="1000">
                <a:solidFill>
                  <a:schemeClr val="tx1"/>
                </a:solidFill>
                <a:latin typeface="+mj-lt"/>
              </a:rPr>
              <a:t>, Pb, …</a:t>
            </a:r>
          </a:p>
        </p:txBody>
      </p:sp>
      <p:sp>
        <p:nvSpPr>
          <p:cNvPr id="85" name="Bulle ronde 84"/>
          <p:cNvSpPr/>
          <p:nvPr/>
        </p:nvSpPr>
        <p:spPr>
          <a:xfrm>
            <a:off x="7630716" y="103704"/>
            <a:ext cx="3271945" cy="1151821"/>
          </a:xfrm>
          <a:prstGeom prst="wedgeEllipseCallout">
            <a:avLst>
              <a:gd name="adj1" fmla="val 59874"/>
              <a:gd name="adj2" fmla="val 32532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>
                <a:solidFill>
                  <a:schemeClr val="tx1"/>
                </a:solidFill>
                <a:latin typeface="+mj-lt"/>
              </a:rPr>
              <a:t>J’observe dans sur cet affleurement, la présence potentielle</a:t>
            </a:r>
          </a:p>
          <a:p>
            <a:pPr algn="ctr"/>
            <a:r>
              <a:rPr lang="fr-FR" sz="1000">
                <a:hlinkClick r:id="rId13" tooltip="https://data.geoscience.fr/ncl/Minls/22"/>
              </a:rPr>
              <a:t>https://data.geoscience.fr/ncl/Minls/22</a:t>
            </a:r>
            <a:endParaRPr lang="fr-FR" sz="1000" b="1">
              <a:solidFill>
                <a:schemeClr val="tx1"/>
              </a:solidFill>
            </a:endParaRPr>
          </a:p>
          <a:p>
            <a:r>
              <a:rPr lang="fr-FR" sz="1000" b="1">
                <a:solidFill>
                  <a:schemeClr val="tx1"/>
                </a:solidFill>
              </a:rPr>
              <a:t> (</a:t>
            </a:r>
            <a:r>
              <a:rPr lang="fr-FR" sz="1000" b="1" err="1">
                <a:solidFill>
                  <a:schemeClr val="tx1"/>
                </a:solidFill>
              </a:rPr>
              <a:t>FeAsS</a:t>
            </a:r>
            <a:r>
              <a:rPr lang="fr-FR" sz="1000" b="1">
                <a:solidFill>
                  <a:schemeClr val="tx1"/>
                </a:solidFill>
              </a:rPr>
              <a:t>), près de </a:t>
            </a:r>
            <a:r>
              <a:rPr lang="fr-FR" sz="1000">
                <a:hlinkClick r:id="rId14" tooltip="http://id.insee.fr/geo/commune/15020"/>
              </a:rPr>
              <a:t>http://id.insee.fr/geo/commune/15020</a:t>
            </a:r>
            <a:r>
              <a:rPr lang="fr-FR" sz="1000"/>
              <a:t> </a:t>
            </a:r>
          </a:p>
        </p:txBody>
      </p:sp>
      <p:sp>
        <p:nvSpPr>
          <p:cNvPr id="86" name="Bulle ronde 85"/>
          <p:cNvSpPr/>
          <p:nvPr/>
        </p:nvSpPr>
        <p:spPr>
          <a:xfrm>
            <a:off x="8404312" y="5786716"/>
            <a:ext cx="1472298" cy="799564"/>
          </a:xfrm>
          <a:prstGeom prst="wedgeEllipseCallout">
            <a:avLst>
              <a:gd name="adj1" fmla="val 149943"/>
              <a:gd name="adj2" fmla="val -56718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J</a:t>
            </a:r>
            <a:r>
              <a:rPr lang="fr-FR" sz="1050">
                <a:solidFill>
                  <a:schemeClr val="tx1"/>
                </a:solidFill>
                <a:hlinkClick r:id="rId15" tooltip="https://data.geoscience.fr/ncl/AnthroMat/62"/>
              </a:rPr>
              <a:t>‘</a:t>
            </a:r>
            <a:r>
              <a:rPr lang="fr-FR" sz="1050">
                <a:solidFill>
                  <a:schemeClr val="tx1"/>
                </a:solidFill>
              </a:rPr>
              <a:t>ai trouvé du </a:t>
            </a:r>
            <a:r>
              <a:rPr lang="fr-FR" sz="1050">
                <a:solidFill>
                  <a:srgbClr val="337AB7"/>
                </a:solidFill>
                <a:latin typeface="Helvetica Neue"/>
                <a:hlinkClick r:id="rId15" tooltip="https://data.geoscience.fr/ncl/AnthroMat/62"/>
              </a:rPr>
              <a:t>https://data.geoscience.fr/ncl/AnthroMat/62</a:t>
            </a:r>
            <a:endParaRPr lang="fr-FR" sz="1050"/>
          </a:p>
        </p:txBody>
      </p:sp>
      <p:sp>
        <p:nvSpPr>
          <p:cNvPr id="87" name="Bulle ronde 86"/>
          <p:cNvSpPr/>
          <p:nvPr/>
        </p:nvSpPr>
        <p:spPr>
          <a:xfrm>
            <a:off x="8195383" y="3502850"/>
            <a:ext cx="2151533" cy="1133961"/>
          </a:xfrm>
          <a:prstGeom prst="wedgeEllipseCallout">
            <a:avLst>
              <a:gd name="adj1" fmla="val 86168"/>
              <a:gd name="adj2" fmla="val -56099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>
                <a:solidFill>
                  <a:schemeClr val="tx1"/>
                </a:solidFill>
                <a:latin typeface="+mj-lt"/>
              </a:rPr>
              <a:t>J’observe sur cet affleurement, la présence potentielle</a:t>
            </a:r>
          </a:p>
          <a:p>
            <a:pPr algn="ctr"/>
            <a:r>
              <a:rPr lang="fr-FR" sz="1000">
                <a:hlinkClick r:id="rId13" tooltip="https://data.geoscience.fr/ncl/Minls/22"/>
              </a:rPr>
              <a:t>https://data.geoscience.fr/ncl/Minls/22</a:t>
            </a:r>
            <a:endParaRPr lang="fr-FR" sz="1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88" name="Bulle ronde 87"/>
          <p:cNvSpPr/>
          <p:nvPr/>
        </p:nvSpPr>
        <p:spPr>
          <a:xfrm>
            <a:off x="8455973" y="4747753"/>
            <a:ext cx="1809796" cy="940073"/>
          </a:xfrm>
          <a:prstGeom prst="wedgeEllipseCallout">
            <a:avLst>
              <a:gd name="adj1" fmla="val 96875"/>
              <a:gd name="adj2" fmla="val -4538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err="1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00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000" err="1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000">
                <a:solidFill>
                  <a:schemeClr val="tx1"/>
                </a:solidFill>
                <a:latin typeface="+mj-lt"/>
              </a:rPr>
              <a:t> </a:t>
            </a:r>
            <a:r>
              <a:rPr lang="fr-FR" sz="1000">
                <a:hlinkClick r:id="rId13" tooltip="https://data.geoscience.fr/ncl/Minls/22"/>
              </a:rPr>
              <a:t>https://data.geoscience.fr/ncl/Minls/22</a:t>
            </a:r>
            <a:r>
              <a:rPr lang="fr-FR" sz="1000" b="1">
                <a:solidFill>
                  <a:schemeClr val="tx1"/>
                </a:solidFill>
                <a:latin typeface="+mj-lt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280238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/>
      <p:bldP spid="22" grpId="0" animBg="1"/>
      <p:bldP spid="56" grpId="0" animBg="1"/>
      <p:bldP spid="23" grpId="0" animBg="1"/>
      <p:bldP spid="58" grpId="0" animBg="1"/>
      <p:bldP spid="59" grpId="0" animBg="1"/>
      <p:bldP spid="61" grpId="0" animBg="1"/>
      <p:bldP spid="62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0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Kostenlose Illustration: Freude, Jubel, Stimmung, Kinder ..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5" r="55383" b="15767"/>
          <a:stretch/>
        </p:blipFill>
        <p:spPr>
          <a:xfrm>
            <a:off x="9745749" y="607595"/>
            <a:ext cx="2199795" cy="18216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Partager le même langage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 48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53" y="705418"/>
            <a:ext cx="1082822" cy="1082822"/>
          </a:xfrm>
          <a:prstGeom prst="rect">
            <a:avLst/>
          </a:prstGeom>
        </p:spPr>
      </p:pic>
      <p:pic>
        <p:nvPicPr>
          <p:cNvPr id="50" name="Image 49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21" y="3166220"/>
            <a:ext cx="1082822" cy="1082822"/>
          </a:xfrm>
          <a:prstGeom prst="rect">
            <a:avLst/>
          </a:prstGeom>
        </p:spPr>
      </p:pic>
      <p:pic>
        <p:nvPicPr>
          <p:cNvPr id="52" name="Image 51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58" y="1754340"/>
            <a:ext cx="1295875" cy="1295875"/>
          </a:xfrm>
          <a:prstGeom prst="rect">
            <a:avLst/>
          </a:prstGeom>
        </p:spPr>
      </p:pic>
      <p:pic>
        <p:nvPicPr>
          <p:cNvPr id="53" name="Image 52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39" y="5608065"/>
            <a:ext cx="1249935" cy="1249935"/>
          </a:xfrm>
          <a:prstGeom prst="rect">
            <a:avLst/>
          </a:prstGeom>
        </p:spPr>
      </p:pic>
      <p:pic>
        <p:nvPicPr>
          <p:cNvPr id="55" name="Image 54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9589" y="4486442"/>
            <a:ext cx="1082822" cy="1082822"/>
          </a:xfrm>
          <a:prstGeom prst="rect">
            <a:avLst/>
          </a:prstGeom>
        </p:spPr>
      </p:pic>
      <p:sp>
        <p:nvSpPr>
          <p:cNvPr id="84" name="Bulle ronde 83"/>
          <p:cNvSpPr/>
          <p:nvPr/>
        </p:nvSpPr>
        <p:spPr>
          <a:xfrm>
            <a:off x="2413567" y="1830137"/>
            <a:ext cx="2982974" cy="1782002"/>
          </a:xfrm>
          <a:prstGeom prst="wedgeEllipseCallout">
            <a:avLst>
              <a:gd name="adj1" fmla="val 57141"/>
              <a:gd name="adj2" fmla="val -2636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fr-FR" sz="100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000">
                <a:hlinkClick r:id="rId9"/>
              </a:rPr>
              <a:t>https://environment.data.gov.uk/catchment-planning/WaterBody/GB520704201400</a:t>
            </a:r>
            <a:r>
              <a:rPr lang="fr-FR" sz="1000">
                <a:solidFill>
                  <a:schemeClr val="tx1"/>
                </a:solidFill>
                <a:latin typeface="+mj-lt"/>
              </a:rPr>
              <a:t>, alors, </a:t>
            </a:r>
            <a:r>
              <a:rPr lang="fr-FR" sz="1000" u="sng">
                <a:hlinkClick r:id="rId10" tooltip="https://data.geoscience.fr/ncl/ObjParSubs/3183"/>
              </a:rPr>
              <a:t>https://data.geoscience.fr/ncl/ObjParSubs/3183</a:t>
            </a:r>
            <a:r>
              <a:rPr lang="fr-FR" sz="1000" b="1">
                <a:solidFill>
                  <a:schemeClr val="tx1"/>
                </a:solidFill>
                <a:latin typeface="+mj-lt"/>
              </a:rPr>
              <a:t>, </a:t>
            </a:r>
            <a:r>
              <a:rPr lang="fr-FR" sz="1000">
                <a:hlinkClick r:id="rId11" tooltip="https://data.geoscience.fr/ncl/ObjParSubs/3177"/>
              </a:rPr>
              <a:t>https://data.geoscience.fr/ncl/ObjParSubs/3177</a:t>
            </a:r>
            <a:r>
              <a:rPr lang="fr-FR" sz="1000">
                <a:solidFill>
                  <a:schemeClr val="tx1"/>
                </a:solidFill>
                <a:latin typeface="+mj-lt"/>
              </a:rPr>
              <a:t>, Pb, …</a:t>
            </a:r>
          </a:p>
        </p:txBody>
      </p:sp>
      <p:sp>
        <p:nvSpPr>
          <p:cNvPr id="85" name="Bulle ronde 84"/>
          <p:cNvSpPr/>
          <p:nvPr/>
        </p:nvSpPr>
        <p:spPr>
          <a:xfrm>
            <a:off x="2202808" y="522262"/>
            <a:ext cx="3271945" cy="1151821"/>
          </a:xfrm>
          <a:prstGeom prst="wedgeEllipseCallout">
            <a:avLst>
              <a:gd name="adj1" fmla="val 59874"/>
              <a:gd name="adj2" fmla="val 32532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>
                <a:solidFill>
                  <a:schemeClr val="tx1"/>
                </a:solidFill>
                <a:latin typeface="+mj-lt"/>
              </a:rPr>
              <a:t>J’observe sur cet affleurement, la présence potentielle</a:t>
            </a:r>
          </a:p>
          <a:p>
            <a:pPr algn="ctr"/>
            <a:r>
              <a:rPr lang="fr-FR" sz="1000">
                <a:hlinkClick r:id="rId12" tooltip="https://data.geoscience.fr/ncl/Minls/22"/>
              </a:rPr>
              <a:t>https://data.geoscience.fr/ncl/Minls/22</a:t>
            </a:r>
            <a:endParaRPr lang="fr-FR" sz="1000" b="1">
              <a:solidFill>
                <a:schemeClr val="tx1"/>
              </a:solidFill>
            </a:endParaRPr>
          </a:p>
          <a:p>
            <a:r>
              <a:rPr lang="fr-FR" sz="1000" b="1">
                <a:solidFill>
                  <a:schemeClr val="tx1"/>
                </a:solidFill>
              </a:rPr>
              <a:t> (</a:t>
            </a:r>
            <a:r>
              <a:rPr lang="fr-FR" sz="1000" b="1" err="1">
                <a:solidFill>
                  <a:schemeClr val="tx1"/>
                </a:solidFill>
              </a:rPr>
              <a:t>FeAsS</a:t>
            </a:r>
            <a:r>
              <a:rPr lang="fr-FR" sz="1000" b="1">
                <a:solidFill>
                  <a:schemeClr val="tx1"/>
                </a:solidFill>
              </a:rPr>
              <a:t>), près de </a:t>
            </a:r>
            <a:r>
              <a:rPr lang="fr-FR" sz="1000">
                <a:hlinkClick r:id="rId13" tooltip="http://id.insee.fr/geo/commune/15020"/>
              </a:rPr>
              <a:t>http://id.insee.fr/geo/commune/15020</a:t>
            </a:r>
            <a:r>
              <a:rPr lang="fr-FR" sz="1000"/>
              <a:t> </a:t>
            </a:r>
          </a:p>
        </p:txBody>
      </p:sp>
      <p:sp>
        <p:nvSpPr>
          <p:cNvPr id="86" name="Bulle ronde 85"/>
          <p:cNvSpPr/>
          <p:nvPr/>
        </p:nvSpPr>
        <p:spPr>
          <a:xfrm>
            <a:off x="3129873" y="5973657"/>
            <a:ext cx="1472298" cy="799564"/>
          </a:xfrm>
          <a:prstGeom prst="wedgeEllipseCallout">
            <a:avLst>
              <a:gd name="adj1" fmla="val 149943"/>
              <a:gd name="adj2" fmla="val -56718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J</a:t>
            </a:r>
            <a:r>
              <a:rPr lang="fr-FR" sz="1050">
                <a:solidFill>
                  <a:schemeClr val="tx1"/>
                </a:solidFill>
                <a:hlinkClick r:id="rId14" tooltip="https://data.geoscience.fr/ncl/AnthroMat/62"/>
              </a:rPr>
              <a:t>‘</a:t>
            </a:r>
            <a:r>
              <a:rPr lang="fr-FR" sz="1050">
                <a:solidFill>
                  <a:schemeClr val="tx1"/>
                </a:solidFill>
              </a:rPr>
              <a:t>ai trouvé du </a:t>
            </a:r>
            <a:r>
              <a:rPr lang="fr-FR" sz="1050">
                <a:solidFill>
                  <a:srgbClr val="337AB7"/>
                </a:solidFill>
                <a:latin typeface="Helvetica Neue"/>
                <a:hlinkClick r:id="rId14" tooltip="https://data.geoscience.fr/ncl/AnthroMat/62"/>
              </a:rPr>
              <a:t>https://data.geoscience.fr/ncl/AnthroMat/62</a:t>
            </a:r>
            <a:endParaRPr lang="fr-FR" sz="1050"/>
          </a:p>
        </p:txBody>
      </p:sp>
      <p:sp>
        <p:nvSpPr>
          <p:cNvPr id="87" name="Bulle ronde 86"/>
          <p:cNvSpPr/>
          <p:nvPr/>
        </p:nvSpPr>
        <p:spPr>
          <a:xfrm>
            <a:off x="2920944" y="3689791"/>
            <a:ext cx="2151533" cy="1133961"/>
          </a:xfrm>
          <a:prstGeom prst="wedgeEllipseCallout">
            <a:avLst>
              <a:gd name="adj1" fmla="val 86168"/>
              <a:gd name="adj2" fmla="val -56099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>
                <a:solidFill>
                  <a:schemeClr val="tx1"/>
                </a:solidFill>
                <a:latin typeface="+mj-lt"/>
              </a:rPr>
              <a:t>J’observe sur cet affleurement, la présence potentielle</a:t>
            </a:r>
          </a:p>
          <a:p>
            <a:pPr algn="ctr"/>
            <a:r>
              <a:rPr lang="fr-FR" sz="1000">
                <a:hlinkClick r:id="rId12" tooltip="https://data.geoscience.fr/ncl/Minls/22"/>
              </a:rPr>
              <a:t>https://data.geoscience.fr/ncl/Minls/22</a:t>
            </a:r>
            <a:endParaRPr lang="fr-FR" sz="1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88" name="Bulle ronde 87"/>
          <p:cNvSpPr/>
          <p:nvPr/>
        </p:nvSpPr>
        <p:spPr>
          <a:xfrm>
            <a:off x="3181534" y="4934694"/>
            <a:ext cx="1809796" cy="940073"/>
          </a:xfrm>
          <a:prstGeom prst="wedgeEllipseCallout">
            <a:avLst>
              <a:gd name="adj1" fmla="val 96875"/>
              <a:gd name="adj2" fmla="val -4538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err="1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00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000" err="1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000">
                <a:solidFill>
                  <a:schemeClr val="tx1"/>
                </a:solidFill>
                <a:latin typeface="+mj-lt"/>
              </a:rPr>
              <a:t> </a:t>
            </a:r>
            <a:r>
              <a:rPr lang="fr-FR" sz="1000">
                <a:hlinkClick r:id="rId12" tooltip="https://data.geoscience.fr/ncl/Minls/22"/>
              </a:rPr>
              <a:t>https://data.geoscience.fr/ncl/Minls/22</a:t>
            </a:r>
            <a:r>
              <a:rPr lang="fr-FR" sz="1000" b="1">
                <a:solidFill>
                  <a:schemeClr val="tx1"/>
                </a:solidFill>
                <a:latin typeface="+mj-lt"/>
              </a:rPr>
              <a:t> !</a:t>
            </a: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064" y="3317275"/>
            <a:ext cx="1033975" cy="1387250"/>
          </a:xfrm>
          <a:prstGeom prst="rect">
            <a:avLst/>
          </a:prstGeom>
        </p:spPr>
      </p:pic>
      <p:pic>
        <p:nvPicPr>
          <p:cNvPr id="54" name="Image 53" descr="Tasks 2nd year | gazteluetasocialstudie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4189" y="3050215"/>
            <a:ext cx="1317574" cy="988180"/>
          </a:xfrm>
          <a:prstGeom prst="rect">
            <a:avLst/>
          </a:prstGeom>
        </p:spPr>
      </p:pic>
      <p:pic>
        <p:nvPicPr>
          <p:cNvPr id="70" name="Image 69" descr="Base De Données Stockage - Images vectorielles gratuites ..."/>
          <p:cNvPicPr>
            <a:picLocks noChangeAspect="1"/>
          </p:cNvPicPr>
          <p:nvPr/>
        </p:nvPicPr>
        <p:blipFill>
          <a:blip r:embed="rId17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2173736"/>
            <a:ext cx="921302" cy="1112982"/>
          </a:xfrm>
          <a:prstGeom prst="rect">
            <a:avLst/>
          </a:prstGeom>
        </p:spPr>
      </p:pic>
      <p:pic>
        <p:nvPicPr>
          <p:cNvPr id="71" name="Image 70" descr="Base De Données Stockage - Images vectorielles gratuites ..."/>
          <p:cNvPicPr>
            <a:picLocks noChangeAspect="1"/>
          </p:cNvPicPr>
          <p:nvPr/>
        </p:nvPicPr>
        <p:blipFill>
          <a:blip r:embed="rId17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3450818"/>
            <a:ext cx="921302" cy="1112982"/>
          </a:xfrm>
          <a:prstGeom prst="rect">
            <a:avLst/>
          </a:prstGeom>
        </p:spPr>
      </p:pic>
      <p:pic>
        <p:nvPicPr>
          <p:cNvPr id="78" name="Image 77" descr="Base De Données Stockage - Images vectorielles gratuites ..."/>
          <p:cNvPicPr>
            <a:picLocks noChangeAspect="1"/>
          </p:cNvPicPr>
          <p:nvPr/>
        </p:nvPicPr>
        <p:blipFill>
          <a:blip r:embed="rId17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6" y="4655246"/>
            <a:ext cx="921302" cy="1112982"/>
          </a:xfrm>
          <a:prstGeom prst="rect">
            <a:avLst/>
          </a:prstGeom>
        </p:spPr>
      </p:pic>
      <p:sp>
        <p:nvSpPr>
          <p:cNvPr id="79" name="ZoneTexte 78"/>
          <p:cNvSpPr txBox="1"/>
          <p:nvPr/>
        </p:nvSpPr>
        <p:spPr>
          <a:xfrm>
            <a:off x="7214181" y="4001051"/>
            <a:ext cx="171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>
                <a:solidFill>
                  <a:schemeClr val="accent2">
                    <a:lumMod val="75000"/>
                  </a:schemeClr>
                </a:solidFill>
              </a:rPr>
              <a:t>Interopérabilité </a:t>
            </a:r>
            <a:r>
              <a:rPr lang="fr-FR" sz="1600">
                <a:solidFill>
                  <a:schemeClr val="accent2">
                    <a:lumMod val="75000"/>
                  </a:schemeClr>
                </a:solidFill>
              </a:rPr>
              <a:t>des données</a:t>
            </a:r>
          </a:p>
        </p:txBody>
      </p:sp>
      <p:cxnSp>
        <p:nvCxnSpPr>
          <p:cNvPr id="81" name="Connecteur en arc 80"/>
          <p:cNvCxnSpPr>
            <a:stCxn id="49" idx="3"/>
            <a:endCxn id="54" idx="0"/>
          </p:cNvCxnSpPr>
          <p:nvPr/>
        </p:nvCxnSpPr>
        <p:spPr>
          <a:xfrm>
            <a:off x="6557575" y="1246829"/>
            <a:ext cx="1445401" cy="180338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Connecteur en arc 81"/>
          <p:cNvCxnSpPr>
            <a:stCxn id="52" idx="3"/>
            <a:endCxn id="54" idx="3"/>
          </p:cNvCxnSpPr>
          <p:nvPr/>
        </p:nvCxnSpPr>
        <p:spPr>
          <a:xfrm>
            <a:off x="6696033" y="2402278"/>
            <a:ext cx="648156" cy="11420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Connecteur en arc 82"/>
          <p:cNvCxnSpPr>
            <a:stCxn id="50" idx="3"/>
            <a:endCxn id="54" idx="3"/>
          </p:cNvCxnSpPr>
          <p:nvPr/>
        </p:nvCxnSpPr>
        <p:spPr>
          <a:xfrm flipV="1">
            <a:off x="6611243" y="3544305"/>
            <a:ext cx="732946" cy="1633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Connecteur en arc 88"/>
          <p:cNvCxnSpPr>
            <a:stCxn id="55" idx="1"/>
            <a:endCxn id="79" idx="2"/>
          </p:cNvCxnSpPr>
          <p:nvPr/>
        </p:nvCxnSpPr>
        <p:spPr>
          <a:xfrm flipV="1">
            <a:off x="6592411" y="4585826"/>
            <a:ext cx="1481728" cy="4420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Connecteur en arc 89"/>
          <p:cNvCxnSpPr>
            <a:stCxn id="53" idx="3"/>
            <a:endCxn id="79" idx="2"/>
          </p:cNvCxnSpPr>
          <p:nvPr/>
        </p:nvCxnSpPr>
        <p:spPr>
          <a:xfrm flipV="1">
            <a:off x="6869674" y="4585826"/>
            <a:ext cx="1204465" cy="164720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Connecteur en arc 90"/>
          <p:cNvCxnSpPr/>
          <p:nvPr/>
        </p:nvCxnSpPr>
        <p:spPr>
          <a:xfrm flipV="1">
            <a:off x="8632211" y="2863274"/>
            <a:ext cx="1986435" cy="908003"/>
          </a:xfrm>
          <a:prstGeom prst="curvedConnector3">
            <a:avLst>
              <a:gd name="adj1" fmla="val 41631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Connecteur en arc 91"/>
          <p:cNvCxnSpPr/>
          <p:nvPr/>
        </p:nvCxnSpPr>
        <p:spPr>
          <a:xfrm>
            <a:off x="8632211" y="3771277"/>
            <a:ext cx="1921344" cy="236032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Connecteur en arc 92"/>
          <p:cNvCxnSpPr/>
          <p:nvPr/>
        </p:nvCxnSpPr>
        <p:spPr>
          <a:xfrm>
            <a:off x="8632211" y="3771277"/>
            <a:ext cx="1986435" cy="144046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ZoneTexte 93"/>
          <p:cNvSpPr txBox="1"/>
          <p:nvPr/>
        </p:nvSpPr>
        <p:spPr>
          <a:xfrm>
            <a:off x="514028" y="4585826"/>
            <a:ext cx="302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accent2">
                    <a:lumMod val="75000"/>
                  </a:schemeClr>
                </a:solidFill>
              </a:rPr>
              <a:t>Comprendre pour décrire des données et trouver les éléments similaires</a:t>
            </a:r>
          </a:p>
        </p:txBody>
      </p:sp>
      <p:sp>
        <p:nvSpPr>
          <p:cNvPr id="19" name="Double flèche verticale 18"/>
          <p:cNvSpPr/>
          <p:nvPr/>
        </p:nvSpPr>
        <p:spPr>
          <a:xfrm>
            <a:off x="10966079" y="3166219"/>
            <a:ext cx="115005" cy="378085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Double flèche verticale 94"/>
          <p:cNvSpPr/>
          <p:nvPr/>
        </p:nvSpPr>
        <p:spPr>
          <a:xfrm>
            <a:off x="10989249" y="4351724"/>
            <a:ext cx="115005" cy="378085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707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9" grpId="0" animBg="1"/>
      <p:bldP spid="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Un pont entre deux univers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02861" y="5192196"/>
            <a:ext cx="381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Ingénieur de la connaissance, data qualiticien, architecte sémantique…</a:t>
            </a:r>
          </a:p>
        </p:txBody>
      </p:sp>
      <p:pic>
        <p:nvPicPr>
          <p:cNvPr id="28" name="Image 27" descr="White Male 3D Man Isolated · Free image on Pixabay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75" y="2304011"/>
            <a:ext cx="2194560" cy="219456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693" y="3804946"/>
            <a:ext cx="1033975" cy="1387250"/>
          </a:xfrm>
          <a:prstGeom prst="rect">
            <a:avLst/>
          </a:prstGeom>
        </p:spPr>
      </p:pic>
      <p:pic>
        <p:nvPicPr>
          <p:cNvPr id="30" name="Image 29" descr="White Male 3D Man Isolated · Free image on Pixabay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7259" y="2304011"/>
            <a:ext cx="2194560" cy="2194560"/>
          </a:xfrm>
          <a:prstGeom prst="rect">
            <a:avLst/>
          </a:prstGeom>
        </p:spPr>
      </p:pic>
      <p:pic>
        <p:nvPicPr>
          <p:cNvPr id="31" name="Image 30" descr="White Male 3D Man Isolated · Free image on Pixabay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0" t="49220" r="43802" b="18982"/>
          <a:stretch/>
        </p:blipFill>
        <p:spPr>
          <a:xfrm>
            <a:off x="4804828" y="2731167"/>
            <a:ext cx="565484" cy="697832"/>
          </a:xfrm>
          <a:prstGeom prst="rect">
            <a:avLst/>
          </a:prstGeom>
        </p:spPr>
      </p:pic>
      <p:pic>
        <p:nvPicPr>
          <p:cNvPr id="32" name="Image 31" descr="White Male 3D Man Isolated · Free image on Pixabay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0" t="49220" r="43802" b="18982"/>
          <a:stretch/>
        </p:blipFill>
        <p:spPr>
          <a:xfrm flipH="1">
            <a:off x="9380036" y="2824144"/>
            <a:ext cx="565484" cy="697832"/>
          </a:xfrm>
          <a:prstGeom prst="rect">
            <a:avLst/>
          </a:prstGeom>
        </p:spPr>
      </p:pic>
      <p:pic>
        <p:nvPicPr>
          <p:cNvPr id="36" name="Image 35" descr="File:P geology.png - Wikimedia Commons"/>
          <p:cNvPicPr>
            <a:picLocks noChangeAspect="1"/>
          </p:cNvPicPr>
          <p:nvPr/>
        </p:nvPicPr>
        <p:blipFill>
          <a:blip r:embed="rId8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38" y="3948931"/>
            <a:ext cx="664039" cy="597635"/>
          </a:xfrm>
          <a:prstGeom prst="rect">
            <a:avLst/>
          </a:prstGeom>
        </p:spPr>
      </p:pic>
      <p:pic>
        <p:nvPicPr>
          <p:cNvPr id="37" name="Image 36" descr="Script para respaldar bases de datos MySQL versión 2 ...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596" y="3401291"/>
            <a:ext cx="614051" cy="1083361"/>
          </a:xfrm>
          <a:prstGeom prst="rect">
            <a:avLst/>
          </a:prstGeom>
        </p:spPr>
      </p:pic>
      <p:sp>
        <p:nvSpPr>
          <p:cNvPr id="40" name="Demi-tour 39"/>
          <p:cNvSpPr/>
          <p:nvPr/>
        </p:nvSpPr>
        <p:spPr>
          <a:xfrm>
            <a:off x="5164344" y="1909108"/>
            <a:ext cx="4569203" cy="95049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583965" y="2273520"/>
            <a:ext cx="3549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accent2">
                    <a:lumMod val="50000"/>
                  </a:schemeClr>
                </a:solidFill>
              </a:rPr>
              <a:t>Comprendre les besoins et les données thématiques pour les structurer dans un système d’information</a:t>
            </a:r>
          </a:p>
        </p:txBody>
      </p:sp>
      <p:sp>
        <p:nvSpPr>
          <p:cNvPr id="44" name="Demi-tour 43"/>
          <p:cNvSpPr/>
          <p:nvPr/>
        </p:nvSpPr>
        <p:spPr>
          <a:xfrm flipH="1">
            <a:off x="4666348" y="2003796"/>
            <a:ext cx="4569203" cy="95049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5176010" y="1010652"/>
            <a:ext cx="3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Connaître les systèmes d’informations et les standards  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2163008" y="4525621"/>
            <a:ext cx="3549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Monde thématique</a:t>
            </a:r>
          </a:p>
          <a:p>
            <a:pPr algn="ctr"/>
            <a:r>
              <a:rPr lang="fr-FR" sz="1600" dirty="0">
                <a:solidFill>
                  <a:schemeClr val="accent2">
                    <a:lumMod val="50000"/>
                  </a:schemeClr>
                </a:solidFill>
              </a:rPr>
              <a:t>Élabore les listes de termes et leurs définitions</a:t>
            </a:r>
          </a:p>
          <a:p>
            <a:pPr algn="ctr"/>
            <a:r>
              <a:rPr lang="fr-FR" sz="1600" dirty="0">
                <a:solidFill>
                  <a:schemeClr val="accent2">
                    <a:lumMod val="50000"/>
                  </a:schemeClr>
                </a:solidFill>
              </a:rPr>
              <a:t>Précise leurs besoins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9094893" y="4434865"/>
            <a:ext cx="28488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schemeClr val="accent2">
                    <a:lumMod val="50000"/>
                  </a:schemeClr>
                </a:solidFill>
              </a:rPr>
              <a:t>Monde IT</a:t>
            </a:r>
          </a:p>
          <a:p>
            <a:pPr algn="ctr"/>
            <a:endParaRPr lang="fr-FR" sz="160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Image 42" descr="Erlenmeyer Flask Fluid · Free vector graphic on Pixabay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86" y="3428299"/>
            <a:ext cx="393129" cy="5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10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En pratique au BRGM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2947850974"/>
              </p:ext>
            </p:extLst>
          </p:nvPr>
        </p:nvGraphicFramePr>
        <p:xfrm>
          <a:off x="2799291" y="860229"/>
          <a:ext cx="4668309" cy="554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6" name="Image 15" descr="Search To Find Internet Magnifying · Free image on Pixabay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63" y="689631"/>
            <a:ext cx="796521" cy="796521"/>
          </a:xfrm>
          <a:prstGeom prst="rect">
            <a:avLst/>
          </a:prstGeom>
        </p:spPr>
      </p:pic>
      <p:pic>
        <p:nvPicPr>
          <p:cNvPr id="17" name="Image 16" descr="Chemistry Teacher Science · Free image on Pixabay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49" y="627409"/>
            <a:ext cx="858743" cy="858743"/>
          </a:xfrm>
          <a:prstGeom prst="rect">
            <a:avLst/>
          </a:prstGeom>
        </p:spPr>
      </p:pic>
      <p:pic>
        <p:nvPicPr>
          <p:cNvPr id="18" name="Image 17" descr="construction man illustration free image | Peakpx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121" y="645666"/>
            <a:ext cx="840486" cy="84048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4179" y="689631"/>
            <a:ext cx="593681" cy="796522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7847125" y="326371"/>
            <a:ext cx="161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Thématiciens</a:t>
            </a:r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9751285" y="326371"/>
            <a:ext cx="126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ArchiData</a:t>
            </a:r>
            <a:endParaRPr lang="fr-FR"/>
          </a:p>
        </p:txBody>
      </p:sp>
      <p:pic>
        <p:nvPicPr>
          <p:cNvPr id="4" name="Image 3" descr="Laptop Learn School · Free image on Pixabay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55" y="523220"/>
            <a:ext cx="1154157" cy="1154157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1325760" y="285665"/>
            <a:ext cx="55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IT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0122" y="3030738"/>
            <a:ext cx="593681" cy="796522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4122" y="3890510"/>
            <a:ext cx="593681" cy="796522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4202" y="4669936"/>
            <a:ext cx="593681" cy="796522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4121" y="1941363"/>
            <a:ext cx="593681" cy="796522"/>
          </a:xfrm>
          <a:prstGeom prst="rect">
            <a:avLst/>
          </a:prstGeom>
        </p:spPr>
      </p:pic>
      <p:pic>
        <p:nvPicPr>
          <p:cNvPr id="28" name="Image 27" descr="Search To Find Internet Magnifying · Free image on Pixabay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45" y="2016129"/>
            <a:ext cx="796521" cy="796521"/>
          </a:xfrm>
          <a:prstGeom prst="rect">
            <a:avLst/>
          </a:prstGeom>
        </p:spPr>
      </p:pic>
      <p:pic>
        <p:nvPicPr>
          <p:cNvPr id="29" name="Image 28" descr="Chemistry Teacher Science · Free image on Pixabay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631" y="1953907"/>
            <a:ext cx="858743" cy="858743"/>
          </a:xfrm>
          <a:prstGeom prst="rect">
            <a:avLst/>
          </a:prstGeom>
        </p:spPr>
      </p:pic>
      <p:pic>
        <p:nvPicPr>
          <p:cNvPr id="30" name="Image 29" descr="construction man illustration free image | Peakpx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03" y="1972164"/>
            <a:ext cx="840486" cy="840486"/>
          </a:xfrm>
          <a:prstGeom prst="rect">
            <a:avLst/>
          </a:prstGeom>
        </p:spPr>
      </p:pic>
      <p:pic>
        <p:nvPicPr>
          <p:cNvPr id="32" name="Image 31" descr="Search To Find Internet Magnifying · Free image on Pixabay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53" y="5608325"/>
            <a:ext cx="796521" cy="796521"/>
          </a:xfrm>
          <a:prstGeom prst="rect">
            <a:avLst/>
          </a:prstGeom>
        </p:spPr>
      </p:pic>
      <p:pic>
        <p:nvPicPr>
          <p:cNvPr id="33" name="Image 32" descr="Chemistry Teacher Science · Free image on Pixabay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98" y="5401157"/>
            <a:ext cx="858743" cy="858743"/>
          </a:xfrm>
          <a:prstGeom prst="rect">
            <a:avLst/>
          </a:prstGeom>
        </p:spPr>
      </p:pic>
      <p:pic>
        <p:nvPicPr>
          <p:cNvPr id="34" name="Image 33" descr="construction man illustration free image | Peakpx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70" y="5419414"/>
            <a:ext cx="840486" cy="840486"/>
          </a:xfrm>
          <a:prstGeom prst="rect">
            <a:avLst/>
          </a:prstGeom>
        </p:spPr>
      </p:pic>
      <p:pic>
        <p:nvPicPr>
          <p:cNvPr id="36" name="Image 35" descr="Laptop Learn School · Free image on Pixabay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11" y="5250689"/>
            <a:ext cx="1154157" cy="1154157"/>
          </a:xfrm>
          <a:prstGeom prst="rect">
            <a:avLst/>
          </a:prstGeom>
        </p:spPr>
      </p:pic>
      <p:pic>
        <p:nvPicPr>
          <p:cNvPr id="37" name="Image 36" descr="Search To Find Internet Magnifying · Free image on Pixabay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45" y="3045394"/>
            <a:ext cx="796521" cy="796521"/>
          </a:xfrm>
          <a:prstGeom prst="rect">
            <a:avLst/>
          </a:prstGeom>
        </p:spPr>
      </p:pic>
      <p:pic>
        <p:nvPicPr>
          <p:cNvPr id="38" name="Image 37" descr="Chemistry Teacher Science · Free image on Pixabay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631" y="2983172"/>
            <a:ext cx="858743" cy="858743"/>
          </a:xfrm>
          <a:prstGeom prst="rect">
            <a:avLst/>
          </a:prstGeom>
        </p:spPr>
      </p:pic>
      <p:pic>
        <p:nvPicPr>
          <p:cNvPr id="39" name="Image 38" descr="construction man illustration free image | Peakpx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03" y="3001429"/>
            <a:ext cx="840486" cy="840486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-20776" y="5657670"/>
            <a:ext cx="2772987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/>
              <a:t>Depuis la mise en place fin 2018 </a:t>
            </a:r>
            <a:r>
              <a:rPr lang="fr-FR"/>
              <a:t>: </a:t>
            </a:r>
          </a:p>
          <a:p>
            <a:r>
              <a:rPr lang="fr-FR"/>
              <a:t>A METTRE A JOUR :) </a:t>
            </a:r>
            <a:endParaRPr lang="fr-FR">
              <a:cs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788024" y="4638841"/>
            <a:ext cx="2935475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Près de 600 interventions sur les registres dont 330 créations d’éléments en 2020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1886EDD-361C-3C83-DA84-722B946E4660}"/>
              </a:ext>
            </a:extLst>
          </p:cNvPr>
          <p:cNvSpPr txBox="1"/>
          <p:nvPr/>
        </p:nvSpPr>
        <p:spPr>
          <a:xfrm>
            <a:off x="109576" y="2244282"/>
            <a:ext cx="222566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rgbClr val="000000"/>
                </a:solidFill>
              </a:rPr>
              <a:t>Plus de 2700 interventions 2020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BE852E4-7097-90A6-51E0-05995E81B670}"/>
              </a:ext>
            </a:extLst>
          </p:cNvPr>
          <p:cNvSpPr txBox="1"/>
          <p:nvPr/>
        </p:nvSpPr>
        <p:spPr>
          <a:xfrm>
            <a:off x="53209" y="3002107"/>
            <a:ext cx="222566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rgbClr val="000000"/>
                </a:solidFill>
              </a:rPr>
              <a:t>Plus de 1200 interventions 2021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017F4E3-63C7-2BA6-227B-FE5C0F933C92}"/>
              </a:ext>
            </a:extLst>
          </p:cNvPr>
          <p:cNvSpPr txBox="1"/>
          <p:nvPr/>
        </p:nvSpPr>
        <p:spPr>
          <a:xfrm>
            <a:off x="49034" y="3853877"/>
            <a:ext cx="222566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rgbClr val="000000"/>
                </a:solidFill>
              </a:rPr>
              <a:t>Plus de 11000 interventions 2022</a:t>
            </a:r>
          </a:p>
        </p:txBody>
      </p:sp>
    </p:spTree>
    <p:extLst>
      <p:ext uri="{BB962C8B-B14F-4D97-AF65-F5344CB8AC3E}">
        <p14:creationId xmlns:p14="http://schemas.microsoft.com/office/powerpoint/2010/main" val="1632213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6" grpId="0" animBg="1"/>
      <p:bldP spid="48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Registres &amp; Vocabulaires - définitions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683161" y="901126"/>
            <a:ext cx="9194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Registres</a:t>
            </a:r>
          </a:p>
          <a:p>
            <a:pPr algn="just"/>
            <a:r>
              <a:rPr lang="fr-FR" sz="1400"/>
              <a:t>Ensemble de termes homogènes, codifiés et répertoriés (nomenclature, thesaurus, …) chacun possédant </a:t>
            </a:r>
            <a:r>
              <a:rPr lang="fr-FR" sz="1400" b="1"/>
              <a:t>un identifiant unique externe stable sous la forme d’une  HTTP URI</a:t>
            </a:r>
            <a:r>
              <a:rPr lang="fr-FR" sz="1400"/>
              <a:t>. Ces termes sont cohérents entre eux selon un domaine donné. Un registre peut être matérialisé par différentes représentations informatiques (CSV, JSON-LD, TTL, RDF/XML) selon la requête envoyée à l’outil de gestion de registre.</a:t>
            </a:r>
          </a:p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91" y="2345749"/>
            <a:ext cx="8356586" cy="45122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690" y="2744779"/>
            <a:ext cx="6692615" cy="4020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736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>
                <a:latin typeface="Arial"/>
                <a:cs typeface="Arial"/>
              </a:rPr>
              <a:t>Structuration des registres – mise en place</a:t>
            </a:r>
            <a:endParaRPr lang="fr-FR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594522" y="3845350"/>
            <a:ext cx="944880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b="1"/>
              <a:t>Les registres répondant à une organisation des données d’observations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>
                <a:sym typeface="Wingdings" panose="05000000000000000000" pitchFamily="2" charset="2"/>
              </a:rPr>
              <a:t>Registres « O&amp;M »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>
                <a:sym typeface="Wingdings" panose="05000000000000000000" pitchFamily="2" charset="2"/>
              </a:rPr>
              <a:t>Ils répondent à un besoin de structuration des données d’observations et facilitent l’interopérabilité entre les « silos métiers »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400"/>
          </a:p>
        </p:txBody>
      </p:sp>
      <p:sp>
        <p:nvSpPr>
          <p:cNvPr id="15" name="ZoneTexte 14"/>
          <p:cNvSpPr txBox="1"/>
          <p:nvPr/>
        </p:nvSpPr>
        <p:spPr>
          <a:xfrm>
            <a:off x="2684594" y="709843"/>
            <a:ext cx="92686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Les registres répondant à une description thématique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>
                <a:sym typeface="Wingdings" panose="05000000000000000000" pitchFamily="2" charset="2"/>
              </a:rPr>
              <a:t>Registres de la connaissance (registres « métiers »)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>
                <a:sym typeface="Wingdings" panose="05000000000000000000" pitchFamily="2" charset="2"/>
              </a:rPr>
              <a:t>Ils répondent à un besoin de décrire un objet métier et permettent de structurer la connaissance</a:t>
            </a:r>
            <a:endParaRPr lang="fr-FR" sz="1400"/>
          </a:p>
          <a:p>
            <a:endParaRPr lang="fr-FR" sz="1400"/>
          </a:p>
          <a:p>
            <a:endParaRPr lang="fr-FR" sz="1400"/>
          </a:p>
        </p:txBody>
      </p:sp>
      <p:sp>
        <p:nvSpPr>
          <p:cNvPr id="5" name="ZoneTexte 4"/>
          <p:cNvSpPr txBox="1"/>
          <p:nvPr/>
        </p:nvSpPr>
        <p:spPr>
          <a:xfrm>
            <a:off x="2826327" y="1847273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Lithologie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068618" y="2058289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Minéraux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792051" y="1756283"/>
            <a:ext cx="15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Matériaux anthropiques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162221" y="2477650"/>
            <a:ext cx="227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Types de supports d’observation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647999" y="1537953"/>
            <a:ext cx="158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Type plan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9574342" y="2036735"/>
            <a:ext cx="158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Type ligne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792379" y="2662318"/>
            <a:ext cx="158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Fossiles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086868" y="2987389"/>
            <a:ext cx="1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Traces fossiles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9993745" y="2825350"/>
            <a:ext cx="176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Figures sédimentaires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892822" y="5538735"/>
            <a:ext cx="15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Propriétés observées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724400" y="5018412"/>
            <a:ext cx="19148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>
                <a:solidFill>
                  <a:schemeClr val="bg1">
                    <a:lumMod val="65000"/>
                  </a:schemeClr>
                </a:solidFill>
              </a:rPr>
              <a:t>Objets d’intérêt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467600" y="5018412"/>
            <a:ext cx="244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Méthodes / </a:t>
            </a:r>
            <a:r>
              <a:rPr lang="fr-FR" err="1"/>
              <a:t>process</a:t>
            </a:r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6735328" y="5680148"/>
            <a:ext cx="128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Unités de mesures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594522" y="1537953"/>
            <a:ext cx="9358729" cy="2243400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flipV="1">
            <a:off x="4724401" y="4923267"/>
            <a:ext cx="1703900" cy="524478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2892821" y="4827793"/>
            <a:ext cx="6931823" cy="15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4724400" y="5605568"/>
            <a:ext cx="15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Type de capteurs</a:t>
            </a:r>
          </a:p>
        </p:txBody>
      </p:sp>
    </p:spTree>
    <p:extLst>
      <p:ext uri="{BB962C8B-B14F-4D97-AF65-F5344CB8AC3E}">
        <p14:creationId xmlns:p14="http://schemas.microsoft.com/office/powerpoint/2010/main" val="88040666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GM_presentation-modele-FR.pptx" id="{84A3ED2F-1256-4CB0-AB89-F8464994BDCB}" vid="{FA346A6B-48AE-41E3-A3A3-37ABC8B82A7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B2E1182C23794684BC40B5B9ADEF4A" ma:contentTypeVersion="9" ma:contentTypeDescription="Crée un document." ma:contentTypeScope="" ma:versionID="e4dea3f9b3dc87ee25b06d3d81b9a1db">
  <xsd:schema xmlns:xsd="http://www.w3.org/2001/XMLSchema" xmlns:xs="http://www.w3.org/2001/XMLSchema" xmlns:p="http://schemas.microsoft.com/office/2006/metadata/properties" xmlns:ns3="4fe77570-14f0-40ff-bf2d-c2bb3c435845" xmlns:ns4="0cb3b37a-04c5-4441-8b44-8bfa256589ea" targetNamespace="http://schemas.microsoft.com/office/2006/metadata/properties" ma:root="true" ma:fieldsID="a29dcfe03f665a8a8bd8347df5cc8c23" ns3:_="" ns4:_="">
    <xsd:import namespace="4fe77570-14f0-40ff-bf2d-c2bb3c435845"/>
    <xsd:import namespace="0cb3b37a-04c5-4441-8b44-8bfa256589e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e77570-14f0-40ff-bf2d-c2bb3c43584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b3b37a-04c5-4441-8b44-8bfa256589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DC9588-D89B-490C-AD64-E8EDAC818E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25D648-38F5-473B-B41B-16B3E6E8EBE8}">
  <ds:schemaRefs>
    <ds:schemaRef ds:uri="0cb3b37a-04c5-4441-8b44-8bfa256589ea"/>
    <ds:schemaRef ds:uri="4fe77570-14f0-40ff-bf2d-c2bb3c4358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56AEB6D-7F49-4130-A932-7971F03276EA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0cb3b37a-04c5-4441-8b44-8bfa256589ea"/>
    <ds:schemaRef ds:uri="http://purl.org/dc/elements/1.1/"/>
    <ds:schemaRef ds:uri="4fe77570-14f0-40ff-bf2d-c2bb3c43584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BRGM_presentation-modele-FR</Template>
  <TotalTime>213</TotalTime>
  <Words>2139</Words>
  <Application>Microsoft Office PowerPoint</Application>
  <PresentationFormat>Grand écran</PresentationFormat>
  <Paragraphs>406</Paragraphs>
  <Slides>34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9" baseType="lpstr">
      <vt:lpstr>Malgun Gothic Semilight</vt:lpstr>
      <vt:lpstr>Adobe Caslon Pro</vt:lpstr>
      <vt:lpstr>Arial</vt:lpstr>
      <vt:lpstr>Arial Narrow</vt:lpstr>
      <vt:lpstr>Bahnschrift Condensed</vt:lpstr>
      <vt:lpstr>Calibri</vt:lpstr>
      <vt:lpstr>Cambria Math</vt:lpstr>
      <vt:lpstr>Castellar</vt:lpstr>
      <vt:lpstr>Helvetica Neue</vt:lpstr>
      <vt:lpstr>Symbol</vt:lpstr>
      <vt:lpstr>Times New Roman</vt:lpstr>
      <vt:lpstr>Wingdings</vt:lpstr>
      <vt:lpstr>Wingdings 3</vt:lpstr>
      <vt:lpstr>Thème Office</vt:lpstr>
      <vt:lpstr>Feuille de calcul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     De quelles données on dispose?</vt:lpstr>
      <vt:lpstr>Présentation PowerPoint</vt:lpstr>
      <vt:lpstr>Construire une base de données structurée</vt:lpstr>
      <vt:lpstr>       Les besoins et les défis </vt:lpstr>
      <vt:lpstr>Présentation PowerPoint</vt:lpstr>
      <vt:lpstr>    Les besoins et les défis</vt:lpstr>
      <vt:lpstr>    La théorie</vt:lpstr>
      <vt:lpstr>    La réalisation</vt:lpstr>
      <vt:lpstr>    La solution</vt:lpstr>
      <vt:lpstr>    La solution</vt:lpstr>
      <vt:lpstr>    La solution</vt:lpstr>
      <vt:lpstr>   Application: Représentation topologique des faits, avec légende simplifiée </vt:lpstr>
      <vt:lpstr>   Application: Passer des faits aux concepts par agrégation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BRGM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Randriamalala  Niantso Tendry</dc:creator>
  <cp:lastModifiedBy>Randriamalala  Niantso Tendry</cp:lastModifiedBy>
  <cp:revision>8</cp:revision>
  <dcterms:created xsi:type="dcterms:W3CDTF">2022-11-22T08:43:20Z</dcterms:created>
  <dcterms:modified xsi:type="dcterms:W3CDTF">2022-11-29T10:23:41Z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0x010100BEB2E1182C23794684BC40B5B9ADEF4A</vt:lpwstr>
  </property>
</Properties>
</file>